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1pPr>
    <a:lvl2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2pPr>
    <a:lvl3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3pPr>
    <a:lvl4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4pPr>
    <a:lvl5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5pPr>
    <a:lvl6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6pPr>
    <a:lvl7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7pPr>
    <a:lvl8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8pPr>
    <a:lvl9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FBFBF"/>
          </a:solidFill>
        </a:fill>
      </a:tcStyle>
    </a:wholeTbl>
    <a:band2H>
      <a:tcTxStyle b="def" i="def"/>
      <a:tcStyle>
        <a:tcBdr/>
        <a:fill>
          <a:solidFill>
            <a:srgbClr val="E0E0E0"/>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b="def" i="def"/>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200">
        <a:latin typeface="+mj-lt"/>
        <a:ea typeface="+mj-ea"/>
        <a:cs typeface="+mj-cs"/>
        <a:sym typeface="Lucida Grande"/>
      </a:defRPr>
    </a:lvl1pPr>
    <a:lvl2pPr indent="228600" defTabSz="457200" latinLnBrk="0">
      <a:defRPr sz="2200">
        <a:latin typeface="+mj-lt"/>
        <a:ea typeface="+mj-ea"/>
        <a:cs typeface="+mj-cs"/>
        <a:sym typeface="Lucida Grande"/>
      </a:defRPr>
    </a:lvl2pPr>
    <a:lvl3pPr indent="457200" defTabSz="457200" latinLnBrk="0">
      <a:defRPr sz="2200">
        <a:latin typeface="+mj-lt"/>
        <a:ea typeface="+mj-ea"/>
        <a:cs typeface="+mj-cs"/>
        <a:sym typeface="Lucida Grande"/>
      </a:defRPr>
    </a:lvl3pPr>
    <a:lvl4pPr indent="685800" defTabSz="457200" latinLnBrk="0">
      <a:defRPr sz="2200">
        <a:latin typeface="+mj-lt"/>
        <a:ea typeface="+mj-ea"/>
        <a:cs typeface="+mj-cs"/>
        <a:sym typeface="Lucida Grande"/>
      </a:defRPr>
    </a:lvl4pPr>
    <a:lvl5pPr indent="914400" defTabSz="457200" latinLnBrk="0">
      <a:defRPr sz="2200">
        <a:latin typeface="+mj-lt"/>
        <a:ea typeface="+mj-ea"/>
        <a:cs typeface="+mj-cs"/>
        <a:sym typeface="Lucida Grande"/>
      </a:defRPr>
    </a:lvl5pPr>
    <a:lvl6pPr indent="1143000" defTabSz="457200" latinLnBrk="0">
      <a:defRPr sz="2200">
        <a:latin typeface="+mj-lt"/>
        <a:ea typeface="+mj-ea"/>
        <a:cs typeface="+mj-cs"/>
        <a:sym typeface="Lucida Grande"/>
      </a:defRPr>
    </a:lvl6pPr>
    <a:lvl7pPr indent="1371600" defTabSz="457200" latinLnBrk="0">
      <a:defRPr sz="2200">
        <a:latin typeface="+mj-lt"/>
        <a:ea typeface="+mj-ea"/>
        <a:cs typeface="+mj-cs"/>
        <a:sym typeface="Lucida Grande"/>
      </a:defRPr>
    </a:lvl7pPr>
    <a:lvl8pPr indent="1600200" defTabSz="457200" latinLnBrk="0">
      <a:defRPr sz="2200">
        <a:latin typeface="+mj-lt"/>
        <a:ea typeface="+mj-ea"/>
        <a:cs typeface="+mj-cs"/>
        <a:sym typeface="Lucida Grande"/>
      </a:defRPr>
    </a:lvl8pPr>
    <a:lvl9pPr indent="1828800" defTabSz="457200" latinLnBrk="0">
      <a:defRPr sz="2200">
        <a:latin typeface="+mj-lt"/>
        <a:ea typeface="+mj-ea"/>
        <a:cs typeface="+mj-cs"/>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lank">
    <p:spTree>
      <p:nvGrpSpPr>
        <p:cNvPr id="1" name=""/>
        <p:cNvGrpSpPr/>
        <p:nvPr/>
      </p:nvGrpSpPr>
      <p:grpSpPr>
        <a:xfrm>
          <a:off x="0" y="0"/>
          <a:ext cx="0" cy="0"/>
          <a:chOff x="0" y="0"/>
          <a:chExt cx="0" cy="0"/>
        </a:xfrm>
      </p:grpSpPr>
      <p:sp>
        <p:nvSpPr>
          <p:cNvPr id="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e du titre"/>
          <p:cNvSpPr txBox="1"/>
          <p:nvPr>
            <p:ph type="title"/>
          </p:nvPr>
        </p:nvSpPr>
        <p:spPr>
          <a:xfrm>
            <a:off x="1828800" y="3689350"/>
            <a:ext cx="20726400" cy="40830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Texte du titre</a:t>
            </a:r>
          </a:p>
        </p:txBody>
      </p:sp>
      <p:sp>
        <p:nvSpPr>
          <p:cNvPr id="3" name="Texte niveau 1…"/>
          <p:cNvSpPr txBox="1"/>
          <p:nvPr>
            <p:ph type="body" idx="1"/>
          </p:nvPr>
        </p:nvSpPr>
        <p:spPr>
          <a:xfrm>
            <a:off x="3657600" y="7772400"/>
            <a:ext cx="17068800" cy="5943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4" name="Numéro de diapositive"/>
          <p:cNvSpPr txBox="1"/>
          <p:nvPr>
            <p:ph type="sldNum" sz="quarter" idx="2"/>
          </p:nvPr>
        </p:nvSpPr>
        <p:spPr>
          <a:xfrm>
            <a:off x="17211222" y="12209782"/>
            <a:ext cx="263979" cy="269237"/>
          </a:xfrm>
          <a:prstGeom prst="rect">
            <a:avLst/>
          </a:prstGeom>
          <a:ln w="12700">
            <a:miter lim="400000"/>
          </a:ln>
        </p:spPr>
        <p:txBody>
          <a:bodyPr wrap="none" lIns="45718" tIns="45718" rIns="45718" bIns="45718" anchor="ctr">
            <a:spAutoFit/>
          </a:bodyPr>
          <a:lstStyle>
            <a:lvl1pPr algn="r">
              <a:defRPr sz="1200">
                <a:latin typeface="Trebuchet MS"/>
                <a:ea typeface="Trebuchet MS"/>
                <a:cs typeface="Trebuchet MS"/>
                <a:sym typeface="Trebuchet M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l" defTabSz="1828800" rtl="0" latinLnBrk="0">
        <a:lnSpc>
          <a:spcPct val="90000"/>
        </a:lnSpc>
        <a:spcBef>
          <a:spcPts val="0"/>
        </a:spcBef>
        <a:spcAft>
          <a:spcPts val="0"/>
        </a:spcAft>
        <a:buClrTx/>
        <a:buSzTx/>
        <a:buFontTx/>
        <a:buNone/>
        <a:tabLst/>
        <a:defRPr b="0" baseline="0" cap="none" i="0" spc="0" strike="noStrike" sz="6600" u="none">
          <a:solidFill>
            <a:srgbClr val="000000"/>
          </a:solidFill>
          <a:uFillTx/>
          <a:latin typeface="+mn-lt"/>
          <a:ea typeface="+mn-ea"/>
          <a:cs typeface="+mn-cs"/>
          <a:sym typeface="Helvetica"/>
        </a:defRPr>
      </a:lvl1pPr>
      <a:lvl2pPr marL="0" marR="0" indent="0" algn="l" defTabSz="1828800" rtl="0" latinLnBrk="0">
        <a:lnSpc>
          <a:spcPct val="90000"/>
        </a:lnSpc>
        <a:spcBef>
          <a:spcPts val="0"/>
        </a:spcBef>
        <a:spcAft>
          <a:spcPts val="0"/>
        </a:spcAft>
        <a:buClrTx/>
        <a:buSzTx/>
        <a:buFontTx/>
        <a:buNone/>
        <a:tabLst/>
        <a:defRPr b="0" baseline="0" cap="none" i="0" spc="0" strike="noStrike" sz="6600" u="none">
          <a:solidFill>
            <a:srgbClr val="000000"/>
          </a:solidFill>
          <a:uFillTx/>
          <a:latin typeface="+mn-lt"/>
          <a:ea typeface="+mn-ea"/>
          <a:cs typeface="+mn-cs"/>
          <a:sym typeface="Helvetica"/>
        </a:defRPr>
      </a:lvl2pPr>
      <a:lvl3pPr marL="0" marR="0" indent="0" algn="l" defTabSz="1828800" rtl="0" latinLnBrk="0">
        <a:lnSpc>
          <a:spcPct val="90000"/>
        </a:lnSpc>
        <a:spcBef>
          <a:spcPts val="0"/>
        </a:spcBef>
        <a:spcAft>
          <a:spcPts val="0"/>
        </a:spcAft>
        <a:buClrTx/>
        <a:buSzTx/>
        <a:buFontTx/>
        <a:buNone/>
        <a:tabLst/>
        <a:defRPr b="0" baseline="0" cap="none" i="0" spc="0" strike="noStrike" sz="6600" u="none">
          <a:solidFill>
            <a:srgbClr val="000000"/>
          </a:solidFill>
          <a:uFillTx/>
          <a:latin typeface="+mn-lt"/>
          <a:ea typeface="+mn-ea"/>
          <a:cs typeface="+mn-cs"/>
          <a:sym typeface="Helvetica"/>
        </a:defRPr>
      </a:lvl3pPr>
      <a:lvl4pPr marL="0" marR="0" indent="0" algn="l" defTabSz="1828800" rtl="0" latinLnBrk="0">
        <a:lnSpc>
          <a:spcPct val="90000"/>
        </a:lnSpc>
        <a:spcBef>
          <a:spcPts val="0"/>
        </a:spcBef>
        <a:spcAft>
          <a:spcPts val="0"/>
        </a:spcAft>
        <a:buClrTx/>
        <a:buSzTx/>
        <a:buFontTx/>
        <a:buNone/>
        <a:tabLst/>
        <a:defRPr b="0" baseline="0" cap="none" i="0" spc="0" strike="noStrike" sz="6600" u="none">
          <a:solidFill>
            <a:srgbClr val="000000"/>
          </a:solidFill>
          <a:uFillTx/>
          <a:latin typeface="+mn-lt"/>
          <a:ea typeface="+mn-ea"/>
          <a:cs typeface="+mn-cs"/>
          <a:sym typeface="Helvetica"/>
        </a:defRPr>
      </a:lvl4pPr>
      <a:lvl5pPr marL="0" marR="0" indent="0" algn="l" defTabSz="1828800" rtl="0" latinLnBrk="0">
        <a:lnSpc>
          <a:spcPct val="90000"/>
        </a:lnSpc>
        <a:spcBef>
          <a:spcPts val="0"/>
        </a:spcBef>
        <a:spcAft>
          <a:spcPts val="0"/>
        </a:spcAft>
        <a:buClrTx/>
        <a:buSzTx/>
        <a:buFontTx/>
        <a:buNone/>
        <a:tabLst/>
        <a:defRPr b="0" baseline="0" cap="none" i="0" spc="0" strike="noStrike" sz="6600" u="none">
          <a:solidFill>
            <a:srgbClr val="000000"/>
          </a:solidFill>
          <a:uFillTx/>
          <a:latin typeface="+mn-lt"/>
          <a:ea typeface="+mn-ea"/>
          <a:cs typeface="+mn-cs"/>
          <a:sym typeface="Helvetica"/>
        </a:defRPr>
      </a:lvl5pPr>
      <a:lvl6pPr marL="0" marR="0" indent="0" algn="l" defTabSz="1828800" rtl="0" latinLnBrk="0">
        <a:lnSpc>
          <a:spcPct val="90000"/>
        </a:lnSpc>
        <a:spcBef>
          <a:spcPts val="0"/>
        </a:spcBef>
        <a:spcAft>
          <a:spcPts val="0"/>
        </a:spcAft>
        <a:buClrTx/>
        <a:buSzTx/>
        <a:buFontTx/>
        <a:buNone/>
        <a:tabLst/>
        <a:defRPr b="0" baseline="0" cap="none" i="0" spc="0" strike="noStrike" sz="6600" u="none">
          <a:solidFill>
            <a:srgbClr val="000000"/>
          </a:solidFill>
          <a:uFillTx/>
          <a:latin typeface="+mn-lt"/>
          <a:ea typeface="+mn-ea"/>
          <a:cs typeface="+mn-cs"/>
          <a:sym typeface="Helvetica"/>
        </a:defRPr>
      </a:lvl6pPr>
      <a:lvl7pPr marL="0" marR="0" indent="0" algn="l" defTabSz="1828800" rtl="0" latinLnBrk="0">
        <a:lnSpc>
          <a:spcPct val="90000"/>
        </a:lnSpc>
        <a:spcBef>
          <a:spcPts val="0"/>
        </a:spcBef>
        <a:spcAft>
          <a:spcPts val="0"/>
        </a:spcAft>
        <a:buClrTx/>
        <a:buSzTx/>
        <a:buFontTx/>
        <a:buNone/>
        <a:tabLst/>
        <a:defRPr b="0" baseline="0" cap="none" i="0" spc="0" strike="noStrike" sz="6600" u="none">
          <a:solidFill>
            <a:srgbClr val="000000"/>
          </a:solidFill>
          <a:uFillTx/>
          <a:latin typeface="+mn-lt"/>
          <a:ea typeface="+mn-ea"/>
          <a:cs typeface="+mn-cs"/>
          <a:sym typeface="Helvetica"/>
        </a:defRPr>
      </a:lvl7pPr>
      <a:lvl8pPr marL="0" marR="0" indent="0" algn="l" defTabSz="1828800" rtl="0" latinLnBrk="0">
        <a:lnSpc>
          <a:spcPct val="90000"/>
        </a:lnSpc>
        <a:spcBef>
          <a:spcPts val="0"/>
        </a:spcBef>
        <a:spcAft>
          <a:spcPts val="0"/>
        </a:spcAft>
        <a:buClrTx/>
        <a:buSzTx/>
        <a:buFontTx/>
        <a:buNone/>
        <a:tabLst/>
        <a:defRPr b="0" baseline="0" cap="none" i="0" spc="0" strike="noStrike" sz="6600" u="none">
          <a:solidFill>
            <a:srgbClr val="000000"/>
          </a:solidFill>
          <a:uFillTx/>
          <a:latin typeface="+mn-lt"/>
          <a:ea typeface="+mn-ea"/>
          <a:cs typeface="+mn-cs"/>
          <a:sym typeface="Helvetica"/>
        </a:defRPr>
      </a:lvl8pPr>
      <a:lvl9pPr marL="0" marR="0" indent="0" algn="l" defTabSz="1828800" rtl="0" latinLnBrk="0">
        <a:lnSpc>
          <a:spcPct val="90000"/>
        </a:lnSpc>
        <a:spcBef>
          <a:spcPts val="0"/>
        </a:spcBef>
        <a:spcAft>
          <a:spcPts val="0"/>
        </a:spcAft>
        <a:buClrTx/>
        <a:buSzTx/>
        <a:buFontTx/>
        <a:buNone/>
        <a:tabLst/>
        <a:defRPr b="0" baseline="0" cap="none" i="0" spc="0" strike="noStrike" sz="6600" u="none">
          <a:solidFill>
            <a:srgbClr val="000000"/>
          </a:solidFill>
          <a:uFillTx/>
          <a:latin typeface="+mn-lt"/>
          <a:ea typeface="+mn-ea"/>
          <a:cs typeface="+mn-cs"/>
          <a:sym typeface="Helvetica"/>
        </a:defRPr>
      </a:lvl9pPr>
    </p:titleStyle>
    <p:bodyStyle>
      <a:lvl1pPr marL="0" marR="0" indent="0" algn="l" defTabSz="1828800" rtl="0" latinLnBrk="0">
        <a:lnSpc>
          <a:spcPct val="90000"/>
        </a:lnSpc>
        <a:spcBef>
          <a:spcPts val="200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1pPr>
      <a:lvl2pPr marL="0" marR="0" indent="0" algn="l" defTabSz="1828800" rtl="0" latinLnBrk="0">
        <a:lnSpc>
          <a:spcPct val="90000"/>
        </a:lnSpc>
        <a:spcBef>
          <a:spcPts val="200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2pPr>
      <a:lvl3pPr marL="0" marR="0" indent="0" algn="l" defTabSz="1828800" rtl="0" latinLnBrk="0">
        <a:lnSpc>
          <a:spcPct val="90000"/>
        </a:lnSpc>
        <a:spcBef>
          <a:spcPts val="200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3pPr>
      <a:lvl4pPr marL="0" marR="0" indent="0" algn="l" defTabSz="1828800" rtl="0" latinLnBrk="0">
        <a:lnSpc>
          <a:spcPct val="90000"/>
        </a:lnSpc>
        <a:spcBef>
          <a:spcPts val="200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4pPr>
      <a:lvl5pPr marL="0" marR="0" indent="0" algn="l" defTabSz="1828800" rtl="0" latinLnBrk="0">
        <a:lnSpc>
          <a:spcPct val="90000"/>
        </a:lnSpc>
        <a:spcBef>
          <a:spcPts val="200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5pPr>
      <a:lvl6pPr marL="0" marR="0" indent="0" algn="l" defTabSz="1828800" rtl="0" latinLnBrk="0">
        <a:lnSpc>
          <a:spcPct val="90000"/>
        </a:lnSpc>
        <a:spcBef>
          <a:spcPts val="200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6pPr>
      <a:lvl7pPr marL="0" marR="0" indent="0" algn="l" defTabSz="1828800" rtl="0" latinLnBrk="0">
        <a:lnSpc>
          <a:spcPct val="90000"/>
        </a:lnSpc>
        <a:spcBef>
          <a:spcPts val="200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7pPr>
      <a:lvl8pPr marL="0" marR="0" indent="0" algn="l" defTabSz="1828800" rtl="0" latinLnBrk="0">
        <a:lnSpc>
          <a:spcPct val="90000"/>
        </a:lnSpc>
        <a:spcBef>
          <a:spcPts val="200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8pPr>
      <a:lvl9pPr marL="0" marR="0" indent="0" algn="l" defTabSz="1828800" rtl="0" latinLnBrk="0">
        <a:lnSpc>
          <a:spcPct val="90000"/>
        </a:lnSpc>
        <a:spcBef>
          <a:spcPts val="200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9pPr>
    </p:bodyStyle>
    <p:otherStyle>
      <a:lvl1pPr marL="0" marR="0" indent="0" algn="r" defTabSz="1828891"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1pPr>
      <a:lvl2pPr marL="0" marR="0" indent="0" algn="r" defTabSz="1828891"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2pPr>
      <a:lvl3pPr marL="0" marR="0" indent="0" algn="r" defTabSz="1828891"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3pPr>
      <a:lvl4pPr marL="0" marR="0" indent="0" algn="r" defTabSz="1828891"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4pPr>
      <a:lvl5pPr marL="0" marR="0" indent="0" algn="r" defTabSz="1828891"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5pPr>
      <a:lvl6pPr marL="0" marR="0" indent="0" algn="r" defTabSz="1828891"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6pPr>
      <a:lvl7pPr marL="0" marR="0" indent="0" algn="r" defTabSz="1828891"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7pPr>
      <a:lvl8pPr marL="0" marR="0" indent="0" algn="r" defTabSz="1828891"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8pPr>
      <a:lvl9pPr marL="0" marR="0" indent="0" algn="r" defTabSz="1828891"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4.jpeg"/><Relationship Id="rId4" Type="http://schemas.openxmlformats.org/officeDocument/2006/relationships/image" Target="../media/image2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5.jpeg"/><Relationship Id="rId4" Type="http://schemas.openxmlformats.org/officeDocument/2006/relationships/image" Target="../media/image2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3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 Id="rId3" Type="http://schemas.openxmlformats.org/officeDocument/2006/relationships/image" Target="../media/image3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3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 Id="rId3" Type="http://schemas.openxmlformats.org/officeDocument/2006/relationships/image" Target="../media/image4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4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 Id="rId3" Type="http://schemas.openxmlformats.org/officeDocument/2006/relationships/image" Target="../media/image52.png"/><Relationship Id="rId4" Type="http://schemas.openxmlformats.org/officeDocument/2006/relationships/image" Target="../media/image5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 Id="rId3" Type="http://schemas.openxmlformats.org/officeDocument/2006/relationships/image" Target="../media/image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 Id="rId3" Type="http://schemas.openxmlformats.org/officeDocument/2006/relationships/image" Target="../media/image5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hyperlink" Target="mailto:marshall.ange1188@outlook.fr"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1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3.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 name="RAPPORT PROJET SAS"/>
          <p:cNvSpPr txBox="1"/>
          <p:nvPr/>
        </p:nvSpPr>
        <p:spPr>
          <a:xfrm>
            <a:off x="13796920" y="5718088"/>
            <a:ext cx="11008150" cy="1386576"/>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chor="ctr">
            <a:spAutoFit/>
          </a:bodyPr>
          <a:lstStyle>
            <a:lvl1pPr>
              <a:tabLst>
                <a:tab pos="330200" algn="l"/>
              </a:tabLst>
              <a:defRPr sz="9000">
                <a:latin typeface="Rockwell"/>
                <a:ea typeface="Rockwell"/>
                <a:cs typeface="Rockwell"/>
                <a:sym typeface="Rockwell"/>
              </a:defRPr>
            </a:lvl1pPr>
          </a:lstStyle>
          <a:p>
            <a:pPr/>
            <a:r>
              <a:t>RAPPORT PROJET</a:t>
            </a:r>
          </a:p>
        </p:txBody>
      </p:sp>
      <p:pic>
        <p:nvPicPr>
          <p:cNvPr id="21" name="IMG_0493.png" descr="IMG_0493.png"/>
          <p:cNvPicPr>
            <a:picLocks noChangeAspect="1"/>
          </p:cNvPicPr>
          <p:nvPr/>
        </p:nvPicPr>
        <p:blipFill>
          <a:blip r:embed="rId2">
            <a:extLst/>
          </a:blip>
          <a:srcRect l="9221" t="8026" r="9220" b="13637"/>
          <a:stretch>
            <a:fillRect/>
          </a:stretch>
        </p:blipFill>
        <p:spPr>
          <a:xfrm>
            <a:off x="-2054052" y="1626470"/>
            <a:ext cx="15918132" cy="10679319"/>
          </a:xfrm>
          <a:prstGeom prst="rect">
            <a:avLst/>
          </a:prstGeom>
          <a:ln w="12700">
            <a:miter lim="400000"/>
          </a:ln>
        </p:spPr>
      </p:pic>
      <p:sp>
        <p:nvSpPr>
          <p:cNvPr id="22" name="Description du jeux de données"/>
          <p:cNvSpPr txBox="1"/>
          <p:nvPr/>
        </p:nvSpPr>
        <p:spPr>
          <a:xfrm>
            <a:off x="13797057" y="9410937"/>
            <a:ext cx="4484081" cy="7059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800">
                <a:latin typeface="Rockwell Bold"/>
                <a:ea typeface="Rockwell Bold"/>
                <a:cs typeface="Rockwell Bold"/>
                <a:sym typeface="Rockwell Bold"/>
              </a:defRPr>
            </a:lvl1pPr>
          </a:lstStyle>
          <a:p>
            <a:pPr/>
            <a:r>
              <a:t>Matière : SAS</a:t>
            </a:r>
          </a:p>
        </p:txBody>
      </p:sp>
      <p:sp>
        <p:nvSpPr>
          <p:cNvPr id="23" name="Description du jeux de données"/>
          <p:cNvSpPr txBox="1"/>
          <p:nvPr/>
        </p:nvSpPr>
        <p:spPr>
          <a:xfrm>
            <a:off x="13762572" y="10230863"/>
            <a:ext cx="9806303" cy="7059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800">
                <a:latin typeface="Rockwell Bold"/>
                <a:ea typeface="Rockwell Bold"/>
                <a:cs typeface="Rockwell Bold"/>
                <a:sym typeface="Rockwell Bold"/>
              </a:defRPr>
            </a:lvl1pPr>
          </a:lstStyle>
          <a:p>
            <a:pPr/>
            <a:r>
              <a:t>Professeur : Sandra CAVACO </a:t>
            </a:r>
          </a:p>
        </p:txBody>
      </p:sp>
      <p:sp>
        <p:nvSpPr>
          <p:cNvPr id="24" name="Ligne"/>
          <p:cNvSpPr/>
          <p:nvPr/>
        </p:nvSpPr>
        <p:spPr>
          <a:xfrm>
            <a:off x="13900655" y="7057108"/>
            <a:ext cx="6984002" cy="1"/>
          </a:xfrm>
          <a:prstGeom prst="line">
            <a:avLst/>
          </a:prstGeom>
          <a:ln w="50800">
            <a:solidFill>
              <a:srgbClr val="000000"/>
            </a:solidFill>
            <a:miter/>
          </a:ln>
        </p:spPr>
        <p:txBody>
          <a:bodyPr lIns="45718" tIns="45718" rIns="45718" bIns="45718"/>
          <a:lstStyle/>
          <a:p>
            <a:pPr/>
          </a:p>
        </p:txBody>
      </p:sp>
      <p:pic>
        <p:nvPicPr>
          <p:cNvPr id="25" name="Image 7" descr="Image 7"/>
          <p:cNvPicPr>
            <a:picLocks noChangeAspect="1"/>
          </p:cNvPicPr>
          <p:nvPr/>
        </p:nvPicPr>
        <p:blipFill>
          <a:blip r:embed="rId3">
            <a:extLst/>
          </a:blip>
          <a:stretch>
            <a:fillRect/>
          </a:stretch>
        </p:blipFill>
        <p:spPr>
          <a:xfrm>
            <a:off x="20037197" y="52106"/>
            <a:ext cx="4090771" cy="193869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target"/>
          <p:cNvSpPr txBox="1"/>
          <p:nvPr/>
        </p:nvSpPr>
        <p:spPr>
          <a:xfrm>
            <a:off x="2911655" y="33513"/>
            <a:ext cx="5576363" cy="9194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lnSpc>
                <a:spcPct val="140000"/>
              </a:lnSpc>
              <a:spcBef>
                <a:spcPts val="2000"/>
              </a:spcBef>
              <a:defRPr sz="4800"/>
            </a:lvl1pPr>
          </a:lstStyle>
          <a:p>
            <a:pPr/>
            <a:r>
              <a:t>Variable explicative</a:t>
            </a:r>
          </a:p>
        </p:txBody>
      </p:sp>
      <p:pic>
        <p:nvPicPr>
          <p:cNvPr id="108" name="Image 1" descr="Image 1"/>
          <p:cNvPicPr>
            <a:picLocks noChangeAspect="1"/>
          </p:cNvPicPr>
          <p:nvPr/>
        </p:nvPicPr>
        <p:blipFill>
          <a:blip r:embed="rId2">
            <a:extLst/>
          </a:blip>
          <a:stretch>
            <a:fillRect/>
          </a:stretch>
        </p:blipFill>
        <p:spPr>
          <a:xfrm>
            <a:off x="2547720" y="1543573"/>
            <a:ext cx="16200001" cy="5848707"/>
          </a:xfrm>
          <a:prstGeom prst="rect">
            <a:avLst/>
          </a:prstGeom>
          <a:ln w="12700">
            <a:miter lim="400000"/>
          </a:ln>
        </p:spPr>
      </p:pic>
      <p:pic>
        <p:nvPicPr>
          <p:cNvPr id="109" name="Image 8" descr="Image 8"/>
          <p:cNvPicPr>
            <a:picLocks noChangeAspect="1"/>
          </p:cNvPicPr>
          <p:nvPr/>
        </p:nvPicPr>
        <p:blipFill>
          <a:blip r:embed="rId3">
            <a:extLst/>
          </a:blip>
          <a:stretch>
            <a:fillRect/>
          </a:stretch>
        </p:blipFill>
        <p:spPr>
          <a:xfrm>
            <a:off x="2977054" y="7502290"/>
            <a:ext cx="8971358" cy="2048824"/>
          </a:xfrm>
          <a:prstGeom prst="rect">
            <a:avLst/>
          </a:prstGeom>
          <a:ln w="12700">
            <a:miter lim="400000"/>
          </a:ln>
        </p:spPr>
      </p:pic>
      <p:sp>
        <p:nvSpPr>
          <p:cNvPr id="110"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3060465" y="9661122"/>
            <a:ext cx="14110918" cy="26593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1">
              <a:spcBef>
                <a:spcPts val="2000"/>
              </a:spcBef>
              <a:defRPr sz="3200">
                <a:latin typeface="Tahoma"/>
                <a:ea typeface="Tahoma"/>
                <a:cs typeface="Tahoma"/>
                <a:sym typeface="Tahoma"/>
              </a:defRPr>
            </a:pPr>
            <a:r>
              <a:t>La variable </a:t>
            </a:r>
            <a:r>
              <a:t>YOJ</a:t>
            </a:r>
            <a:r>
              <a:t> qui renseigne sur </a:t>
            </a:r>
            <a:r>
              <a:t>nombre d’années dans le présent travail</a:t>
            </a:r>
            <a:r>
              <a:t> présente </a:t>
            </a:r>
            <a:r>
              <a:t>quand à elle deux modes respectivement en (0 et 1) sa distribution est asymétrique avec un nombre d’années dans le présent travail moyen qui est de 8.92, on remarque également que  50% des clients on moins de  7 années d’ancienneté. </a:t>
            </a:r>
          </a:p>
        </p:txBody>
      </p:sp>
      <p:sp>
        <p:nvSpPr>
          <p:cNvPr id="111" name="Rectangle"/>
          <p:cNvSpPr/>
          <p:nvPr/>
        </p:nvSpPr>
        <p:spPr>
          <a:xfrm>
            <a:off x="18925455" y="-18368"/>
            <a:ext cx="5453181" cy="13752736"/>
          </a:xfrm>
          <a:prstGeom prst="rect">
            <a:avLst/>
          </a:prstGeom>
          <a:solidFill>
            <a:srgbClr val="D0D0D0"/>
          </a:solidFill>
          <a:ln w="12700">
            <a:miter lim="400000"/>
          </a:ln>
        </p:spPr>
        <p:txBody>
          <a:bodyPr lIns="45718" tIns="45718" rIns="45718" bIns="45718" anchor="ctr"/>
          <a:lstStyle/>
          <a:p>
            <a:pPr algn="ctr">
              <a:defRPr>
                <a:solidFill>
                  <a:srgbClr val="FFFFFF"/>
                </a:solidFill>
              </a:defRPr>
            </a:pPr>
          </a:p>
        </p:txBody>
      </p:sp>
      <p:sp>
        <p:nvSpPr>
          <p:cNvPr id="112" name="Ornement 10"/>
          <p:cNvSpPr/>
          <p:nvPr/>
        </p:nvSpPr>
        <p:spPr>
          <a:xfrm flipH="1" rot="16200000">
            <a:off x="16708955" y="4635651"/>
            <a:ext cx="9358798" cy="4444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2" y="21600"/>
                </a:moveTo>
                <a:cubicBezTo>
                  <a:pt x="9533" y="21600"/>
                  <a:pt x="11931" y="16647"/>
                  <a:pt x="14045" y="12276"/>
                </a:cubicBezTo>
                <a:cubicBezTo>
                  <a:pt x="15640" y="8980"/>
                  <a:pt x="17146" y="5866"/>
                  <a:pt x="18645" y="5866"/>
                </a:cubicBezTo>
                <a:cubicBezTo>
                  <a:pt x="19222" y="5866"/>
                  <a:pt x="20049" y="6663"/>
                  <a:pt x="20231" y="8784"/>
                </a:cubicBezTo>
                <a:cubicBezTo>
                  <a:pt x="20274" y="9719"/>
                  <a:pt x="20153" y="10130"/>
                  <a:pt x="19398" y="10574"/>
                </a:cubicBezTo>
                <a:cubicBezTo>
                  <a:pt x="18611" y="11038"/>
                  <a:pt x="18401" y="12256"/>
                  <a:pt x="18460" y="13158"/>
                </a:cubicBezTo>
                <a:cubicBezTo>
                  <a:pt x="18543" y="14433"/>
                  <a:pt x="19129" y="15432"/>
                  <a:pt x="19794" y="15432"/>
                </a:cubicBezTo>
                <a:cubicBezTo>
                  <a:pt x="20840" y="15432"/>
                  <a:pt x="21600" y="13011"/>
                  <a:pt x="21600" y="9675"/>
                </a:cubicBezTo>
                <a:cubicBezTo>
                  <a:pt x="21600" y="7118"/>
                  <a:pt x="21066" y="5555"/>
                  <a:pt x="20618" y="4694"/>
                </a:cubicBezTo>
                <a:cubicBezTo>
                  <a:pt x="20078" y="3657"/>
                  <a:pt x="19359" y="3059"/>
                  <a:pt x="18645" y="3059"/>
                </a:cubicBezTo>
                <a:cubicBezTo>
                  <a:pt x="17156" y="3059"/>
                  <a:pt x="15852" y="4921"/>
                  <a:pt x="14560" y="7366"/>
                </a:cubicBezTo>
                <a:cubicBezTo>
                  <a:pt x="14527" y="7428"/>
                  <a:pt x="14473" y="7386"/>
                  <a:pt x="14469" y="7291"/>
                </a:cubicBezTo>
                <a:cubicBezTo>
                  <a:pt x="14377" y="5500"/>
                  <a:pt x="13928" y="3575"/>
                  <a:pt x="12413" y="3575"/>
                </a:cubicBezTo>
                <a:cubicBezTo>
                  <a:pt x="10915" y="3575"/>
                  <a:pt x="9636" y="6404"/>
                  <a:pt x="9231" y="7405"/>
                </a:cubicBezTo>
                <a:cubicBezTo>
                  <a:pt x="9177" y="7537"/>
                  <a:pt x="9218" y="7741"/>
                  <a:pt x="9300" y="7753"/>
                </a:cubicBezTo>
                <a:cubicBezTo>
                  <a:pt x="9701" y="7818"/>
                  <a:pt x="10545" y="8270"/>
                  <a:pt x="10368" y="10947"/>
                </a:cubicBezTo>
                <a:cubicBezTo>
                  <a:pt x="10197" y="13525"/>
                  <a:pt x="8663" y="18448"/>
                  <a:pt x="5751" y="18448"/>
                </a:cubicBezTo>
                <a:cubicBezTo>
                  <a:pt x="2955" y="18448"/>
                  <a:pt x="1743" y="14848"/>
                  <a:pt x="1397" y="11825"/>
                </a:cubicBezTo>
                <a:cubicBezTo>
                  <a:pt x="1355" y="11358"/>
                  <a:pt x="1331" y="10886"/>
                  <a:pt x="1331" y="10414"/>
                </a:cubicBezTo>
                <a:cubicBezTo>
                  <a:pt x="1331" y="6005"/>
                  <a:pt x="2548" y="2807"/>
                  <a:pt x="4224" y="2807"/>
                </a:cubicBezTo>
                <a:cubicBezTo>
                  <a:pt x="5440" y="2807"/>
                  <a:pt x="6672" y="4139"/>
                  <a:pt x="6672" y="6687"/>
                </a:cubicBezTo>
                <a:cubicBezTo>
                  <a:pt x="6672" y="7863"/>
                  <a:pt x="6278" y="9665"/>
                  <a:pt x="5564" y="9846"/>
                </a:cubicBezTo>
                <a:cubicBezTo>
                  <a:pt x="5110" y="9961"/>
                  <a:pt x="4958" y="9753"/>
                  <a:pt x="4922" y="9686"/>
                </a:cubicBezTo>
                <a:cubicBezTo>
                  <a:pt x="4913" y="9668"/>
                  <a:pt x="4905" y="9648"/>
                  <a:pt x="4897" y="9626"/>
                </a:cubicBezTo>
                <a:cubicBezTo>
                  <a:pt x="4894" y="9617"/>
                  <a:pt x="4891" y="9605"/>
                  <a:pt x="4889" y="9597"/>
                </a:cubicBezTo>
                <a:cubicBezTo>
                  <a:pt x="4843" y="9437"/>
                  <a:pt x="4838" y="9195"/>
                  <a:pt x="4838" y="9086"/>
                </a:cubicBezTo>
                <a:cubicBezTo>
                  <a:pt x="4838" y="8893"/>
                  <a:pt x="4936" y="8660"/>
                  <a:pt x="5128" y="8389"/>
                </a:cubicBezTo>
                <a:lnTo>
                  <a:pt x="5137" y="8378"/>
                </a:lnTo>
                <a:cubicBezTo>
                  <a:pt x="5386" y="8028"/>
                  <a:pt x="5506" y="7415"/>
                  <a:pt x="5451" y="6780"/>
                </a:cubicBezTo>
                <a:cubicBezTo>
                  <a:pt x="5384" y="6022"/>
                  <a:pt x="5078" y="5369"/>
                  <a:pt x="4706" y="5191"/>
                </a:cubicBezTo>
                <a:cubicBezTo>
                  <a:pt x="4345" y="5020"/>
                  <a:pt x="3979" y="5328"/>
                  <a:pt x="3748" y="5994"/>
                </a:cubicBezTo>
                <a:cubicBezTo>
                  <a:pt x="3294" y="7310"/>
                  <a:pt x="3165" y="9509"/>
                  <a:pt x="3792" y="11196"/>
                </a:cubicBezTo>
                <a:cubicBezTo>
                  <a:pt x="3861" y="11413"/>
                  <a:pt x="3945" y="11611"/>
                  <a:pt x="4038" y="11786"/>
                </a:cubicBezTo>
                <a:cubicBezTo>
                  <a:pt x="4437" y="12530"/>
                  <a:pt x="5003" y="12814"/>
                  <a:pt x="5722" y="12632"/>
                </a:cubicBezTo>
                <a:cubicBezTo>
                  <a:pt x="6298" y="12486"/>
                  <a:pt x="6872" y="11804"/>
                  <a:pt x="7298" y="10756"/>
                </a:cubicBezTo>
                <a:cubicBezTo>
                  <a:pt x="7753" y="9638"/>
                  <a:pt x="8004" y="8194"/>
                  <a:pt x="8004" y="6691"/>
                </a:cubicBezTo>
                <a:cubicBezTo>
                  <a:pt x="8004" y="4969"/>
                  <a:pt x="7642" y="3281"/>
                  <a:pt x="7012" y="2061"/>
                </a:cubicBezTo>
                <a:cubicBezTo>
                  <a:pt x="6526" y="1122"/>
                  <a:pt x="5647" y="0"/>
                  <a:pt x="4222" y="0"/>
                </a:cubicBezTo>
                <a:cubicBezTo>
                  <a:pt x="3044" y="0"/>
                  <a:pt x="1966" y="1071"/>
                  <a:pt x="1185" y="3013"/>
                </a:cubicBezTo>
                <a:cubicBezTo>
                  <a:pt x="421" y="4918"/>
                  <a:pt x="0" y="7546"/>
                  <a:pt x="0" y="10418"/>
                </a:cubicBezTo>
                <a:cubicBezTo>
                  <a:pt x="0" y="13283"/>
                  <a:pt x="587" y="16093"/>
                  <a:pt x="1610" y="18125"/>
                </a:cubicBezTo>
                <a:cubicBezTo>
                  <a:pt x="2409" y="19711"/>
                  <a:pt x="3857" y="21600"/>
                  <a:pt x="6222" y="21600"/>
                </a:cubicBezTo>
                <a:close/>
                <a:moveTo>
                  <a:pt x="10751" y="15179"/>
                </a:moveTo>
                <a:cubicBezTo>
                  <a:pt x="10720" y="15234"/>
                  <a:pt x="10677" y="15153"/>
                  <a:pt x="10700" y="15083"/>
                </a:cubicBezTo>
                <a:cubicBezTo>
                  <a:pt x="11636" y="12277"/>
                  <a:pt x="11919" y="9379"/>
                  <a:pt x="11092" y="7408"/>
                </a:cubicBezTo>
                <a:cubicBezTo>
                  <a:pt x="11060" y="7332"/>
                  <a:pt x="11062" y="7219"/>
                  <a:pt x="11099" y="7153"/>
                </a:cubicBezTo>
                <a:cubicBezTo>
                  <a:pt x="11263" y="6854"/>
                  <a:pt x="11727" y="6122"/>
                  <a:pt x="12334" y="6122"/>
                </a:cubicBezTo>
                <a:cubicBezTo>
                  <a:pt x="13096" y="6122"/>
                  <a:pt x="13370" y="7034"/>
                  <a:pt x="13196" y="8762"/>
                </a:cubicBezTo>
                <a:cubicBezTo>
                  <a:pt x="12974" y="10976"/>
                  <a:pt x="12055" y="12889"/>
                  <a:pt x="10751" y="15179"/>
                </a:cubicBezTo>
                <a:close/>
              </a:path>
            </a:pathLst>
          </a:custGeom>
          <a:solidFill>
            <a:srgbClr val="535353"/>
          </a:solidFill>
          <a:ln w="25400">
            <a:solidFill>
              <a:srgbClr val="535353"/>
            </a:solidFill>
          </a:ln>
        </p:spPr>
        <p:txBody>
          <a:bodyPr lIns="45718" tIns="45718" rIns="45718" bIns="45718" anchor="ctr"/>
          <a:lstStyle/>
          <a:p>
            <a:pPr/>
          </a:p>
        </p:txBody>
      </p:sp>
      <p:pic>
        <p:nvPicPr>
          <p:cNvPr id="113" name="8 8" descr="8 8"/>
          <p:cNvPicPr>
            <a:picLocks noChangeAspect="0"/>
          </p:cNvPicPr>
          <p:nvPr/>
        </p:nvPicPr>
        <p:blipFill>
          <a:blip r:embed="rId4">
            <a:extLst/>
          </a:blip>
          <a:stretch>
            <a:fillRect/>
          </a:stretch>
        </p:blipFill>
        <p:spPr>
          <a:xfrm>
            <a:off x="-312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13"/>
                                        </p:tgtEl>
                                        <p:attrNameLst>
                                          <p:attrName>style.visibility</p:attrName>
                                        </p:attrNameLst>
                                      </p:cBhvr>
                                      <p:to>
                                        <p:strVal val="visible"/>
                                      </p:to>
                                    </p:set>
                                    <p:anim calcmode="lin" valueType="num">
                                      <p:cBhvr>
                                        <p:cTn id="7" dur="1000" fill="hold"/>
                                        <p:tgtEl>
                                          <p:spTgt spid="113"/>
                                        </p:tgtEl>
                                        <p:attrNameLst>
                                          <p:attrName>ppt_x</p:attrName>
                                        </p:attrNameLst>
                                      </p:cBhvr>
                                      <p:tavLst>
                                        <p:tav tm="0">
                                          <p:val>
                                            <p:strVal val="#ppt_x"/>
                                          </p:val>
                                        </p:tav>
                                        <p:tav tm="100000">
                                          <p:val>
                                            <p:strVal val="#ppt_x"/>
                                          </p:val>
                                        </p:tav>
                                      </p:tavLst>
                                    </p:anim>
                                    <p:anim calcmode="lin" valueType="num">
                                      <p:cBhvr>
                                        <p:cTn id="8" dur="1000" fill="hold"/>
                                        <p:tgtEl>
                                          <p:spTgt spid="1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arget"/>
          <p:cNvSpPr txBox="1"/>
          <p:nvPr/>
        </p:nvSpPr>
        <p:spPr>
          <a:xfrm>
            <a:off x="2911655" y="33513"/>
            <a:ext cx="5576363" cy="9194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lnSpc>
                <a:spcPct val="140000"/>
              </a:lnSpc>
              <a:spcBef>
                <a:spcPts val="2000"/>
              </a:spcBef>
              <a:defRPr sz="4800"/>
            </a:lvl1pPr>
          </a:lstStyle>
          <a:p>
            <a:pPr/>
            <a:r>
              <a:t>Variable explicative</a:t>
            </a:r>
          </a:p>
        </p:txBody>
      </p:sp>
      <p:pic>
        <p:nvPicPr>
          <p:cNvPr id="116" name="Image 1" descr="Image 1"/>
          <p:cNvPicPr>
            <a:picLocks noChangeAspect="1"/>
          </p:cNvPicPr>
          <p:nvPr/>
        </p:nvPicPr>
        <p:blipFill>
          <a:blip r:embed="rId2">
            <a:extLst/>
          </a:blip>
          <a:stretch>
            <a:fillRect/>
          </a:stretch>
        </p:blipFill>
        <p:spPr>
          <a:xfrm>
            <a:off x="2400669" y="1133833"/>
            <a:ext cx="16200003" cy="5848710"/>
          </a:xfrm>
          <a:prstGeom prst="rect">
            <a:avLst/>
          </a:prstGeom>
          <a:ln w="12700">
            <a:miter lim="400000"/>
          </a:ln>
        </p:spPr>
      </p:pic>
      <p:sp>
        <p:nvSpPr>
          <p:cNvPr id="117"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2908065" y="9845653"/>
            <a:ext cx="12956827" cy="26593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1">
              <a:spcBef>
                <a:spcPts val="2000"/>
              </a:spcBef>
              <a:defRPr sz="3200">
                <a:latin typeface="Tahoma"/>
                <a:ea typeface="Tahoma"/>
                <a:cs typeface="Tahoma"/>
                <a:sym typeface="Tahoma"/>
              </a:defRPr>
            </a:pPr>
            <a:r>
              <a:t>La variable </a:t>
            </a:r>
            <a:r>
              <a:t>CLNO</a:t>
            </a:r>
            <a:r>
              <a:t> qui renseigne sur </a:t>
            </a:r>
            <a:r>
              <a:t>nombre de produit du client dans la banque </a:t>
            </a:r>
            <a:r>
              <a:t>présente </a:t>
            </a:r>
            <a:r>
              <a:t>présente une distribution plutôt normal centré en 20 qui également le mode de cette distribution. Le nombre de produit moyen détenu par un client est de 21.3, on remarque également que 50% des clients on moins de  20 produit en leur possession. </a:t>
            </a:r>
          </a:p>
        </p:txBody>
      </p:sp>
      <p:sp>
        <p:nvSpPr>
          <p:cNvPr id="118" name="Rectangle"/>
          <p:cNvSpPr/>
          <p:nvPr/>
        </p:nvSpPr>
        <p:spPr>
          <a:xfrm>
            <a:off x="18866921" y="-18368"/>
            <a:ext cx="5511714" cy="13752736"/>
          </a:xfrm>
          <a:prstGeom prst="rect">
            <a:avLst/>
          </a:prstGeom>
          <a:solidFill>
            <a:srgbClr val="D0D0D0"/>
          </a:solidFill>
          <a:ln w="12700">
            <a:miter lim="400000"/>
          </a:ln>
        </p:spPr>
        <p:txBody>
          <a:bodyPr lIns="45718" tIns="45718" rIns="45718" bIns="45718" anchor="ctr"/>
          <a:lstStyle/>
          <a:p>
            <a:pPr algn="ctr">
              <a:defRPr>
                <a:solidFill>
                  <a:srgbClr val="FFFFFF"/>
                </a:solidFill>
              </a:defRPr>
            </a:pPr>
          </a:p>
        </p:txBody>
      </p:sp>
      <p:sp>
        <p:nvSpPr>
          <p:cNvPr id="119" name="Ornement 10"/>
          <p:cNvSpPr/>
          <p:nvPr/>
        </p:nvSpPr>
        <p:spPr>
          <a:xfrm flipH="1" rot="16200000">
            <a:off x="16708955" y="4635651"/>
            <a:ext cx="9358798" cy="4444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2" y="21600"/>
                </a:moveTo>
                <a:cubicBezTo>
                  <a:pt x="9533" y="21600"/>
                  <a:pt x="11931" y="16647"/>
                  <a:pt x="14045" y="12276"/>
                </a:cubicBezTo>
                <a:cubicBezTo>
                  <a:pt x="15640" y="8980"/>
                  <a:pt x="17146" y="5866"/>
                  <a:pt x="18645" y="5866"/>
                </a:cubicBezTo>
                <a:cubicBezTo>
                  <a:pt x="19222" y="5866"/>
                  <a:pt x="20049" y="6663"/>
                  <a:pt x="20231" y="8784"/>
                </a:cubicBezTo>
                <a:cubicBezTo>
                  <a:pt x="20274" y="9719"/>
                  <a:pt x="20153" y="10130"/>
                  <a:pt x="19398" y="10574"/>
                </a:cubicBezTo>
                <a:cubicBezTo>
                  <a:pt x="18611" y="11038"/>
                  <a:pt x="18401" y="12256"/>
                  <a:pt x="18460" y="13158"/>
                </a:cubicBezTo>
                <a:cubicBezTo>
                  <a:pt x="18543" y="14433"/>
                  <a:pt x="19129" y="15432"/>
                  <a:pt x="19794" y="15432"/>
                </a:cubicBezTo>
                <a:cubicBezTo>
                  <a:pt x="20840" y="15432"/>
                  <a:pt x="21600" y="13011"/>
                  <a:pt x="21600" y="9675"/>
                </a:cubicBezTo>
                <a:cubicBezTo>
                  <a:pt x="21600" y="7118"/>
                  <a:pt x="21066" y="5555"/>
                  <a:pt x="20618" y="4694"/>
                </a:cubicBezTo>
                <a:cubicBezTo>
                  <a:pt x="20078" y="3657"/>
                  <a:pt x="19359" y="3059"/>
                  <a:pt x="18645" y="3059"/>
                </a:cubicBezTo>
                <a:cubicBezTo>
                  <a:pt x="17156" y="3059"/>
                  <a:pt x="15852" y="4921"/>
                  <a:pt x="14560" y="7366"/>
                </a:cubicBezTo>
                <a:cubicBezTo>
                  <a:pt x="14527" y="7428"/>
                  <a:pt x="14473" y="7386"/>
                  <a:pt x="14469" y="7291"/>
                </a:cubicBezTo>
                <a:cubicBezTo>
                  <a:pt x="14377" y="5500"/>
                  <a:pt x="13928" y="3575"/>
                  <a:pt x="12413" y="3575"/>
                </a:cubicBezTo>
                <a:cubicBezTo>
                  <a:pt x="10915" y="3575"/>
                  <a:pt x="9636" y="6404"/>
                  <a:pt x="9231" y="7405"/>
                </a:cubicBezTo>
                <a:cubicBezTo>
                  <a:pt x="9177" y="7537"/>
                  <a:pt x="9218" y="7741"/>
                  <a:pt x="9300" y="7753"/>
                </a:cubicBezTo>
                <a:cubicBezTo>
                  <a:pt x="9701" y="7818"/>
                  <a:pt x="10545" y="8270"/>
                  <a:pt x="10368" y="10947"/>
                </a:cubicBezTo>
                <a:cubicBezTo>
                  <a:pt x="10197" y="13525"/>
                  <a:pt x="8663" y="18448"/>
                  <a:pt x="5751" y="18448"/>
                </a:cubicBezTo>
                <a:cubicBezTo>
                  <a:pt x="2955" y="18448"/>
                  <a:pt x="1743" y="14848"/>
                  <a:pt x="1397" y="11825"/>
                </a:cubicBezTo>
                <a:cubicBezTo>
                  <a:pt x="1355" y="11358"/>
                  <a:pt x="1331" y="10886"/>
                  <a:pt x="1331" y="10414"/>
                </a:cubicBezTo>
                <a:cubicBezTo>
                  <a:pt x="1331" y="6005"/>
                  <a:pt x="2548" y="2807"/>
                  <a:pt x="4224" y="2807"/>
                </a:cubicBezTo>
                <a:cubicBezTo>
                  <a:pt x="5440" y="2807"/>
                  <a:pt x="6672" y="4139"/>
                  <a:pt x="6672" y="6687"/>
                </a:cubicBezTo>
                <a:cubicBezTo>
                  <a:pt x="6672" y="7863"/>
                  <a:pt x="6278" y="9665"/>
                  <a:pt x="5564" y="9846"/>
                </a:cubicBezTo>
                <a:cubicBezTo>
                  <a:pt x="5110" y="9961"/>
                  <a:pt x="4958" y="9753"/>
                  <a:pt x="4922" y="9686"/>
                </a:cubicBezTo>
                <a:cubicBezTo>
                  <a:pt x="4913" y="9668"/>
                  <a:pt x="4905" y="9648"/>
                  <a:pt x="4897" y="9626"/>
                </a:cubicBezTo>
                <a:cubicBezTo>
                  <a:pt x="4894" y="9617"/>
                  <a:pt x="4891" y="9605"/>
                  <a:pt x="4889" y="9597"/>
                </a:cubicBezTo>
                <a:cubicBezTo>
                  <a:pt x="4843" y="9437"/>
                  <a:pt x="4838" y="9195"/>
                  <a:pt x="4838" y="9086"/>
                </a:cubicBezTo>
                <a:cubicBezTo>
                  <a:pt x="4838" y="8893"/>
                  <a:pt x="4936" y="8660"/>
                  <a:pt x="5128" y="8389"/>
                </a:cubicBezTo>
                <a:lnTo>
                  <a:pt x="5137" y="8378"/>
                </a:lnTo>
                <a:cubicBezTo>
                  <a:pt x="5386" y="8028"/>
                  <a:pt x="5506" y="7415"/>
                  <a:pt x="5451" y="6780"/>
                </a:cubicBezTo>
                <a:cubicBezTo>
                  <a:pt x="5384" y="6022"/>
                  <a:pt x="5078" y="5369"/>
                  <a:pt x="4706" y="5191"/>
                </a:cubicBezTo>
                <a:cubicBezTo>
                  <a:pt x="4345" y="5020"/>
                  <a:pt x="3979" y="5328"/>
                  <a:pt x="3748" y="5994"/>
                </a:cubicBezTo>
                <a:cubicBezTo>
                  <a:pt x="3294" y="7310"/>
                  <a:pt x="3165" y="9509"/>
                  <a:pt x="3792" y="11196"/>
                </a:cubicBezTo>
                <a:cubicBezTo>
                  <a:pt x="3861" y="11413"/>
                  <a:pt x="3945" y="11611"/>
                  <a:pt x="4038" y="11786"/>
                </a:cubicBezTo>
                <a:cubicBezTo>
                  <a:pt x="4437" y="12530"/>
                  <a:pt x="5003" y="12814"/>
                  <a:pt x="5722" y="12632"/>
                </a:cubicBezTo>
                <a:cubicBezTo>
                  <a:pt x="6298" y="12486"/>
                  <a:pt x="6872" y="11804"/>
                  <a:pt x="7298" y="10756"/>
                </a:cubicBezTo>
                <a:cubicBezTo>
                  <a:pt x="7753" y="9638"/>
                  <a:pt x="8004" y="8194"/>
                  <a:pt x="8004" y="6691"/>
                </a:cubicBezTo>
                <a:cubicBezTo>
                  <a:pt x="8004" y="4969"/>
                  <a:pt x="7642" y="3281"/>
                  <a:pt x="7012" y="2061"/>
                </a:cubicBezTo>
                <a:cubicBezTo>
                  <a:pt x="6526" y="1122"/>
                  <a:pt x="5647" y="0"/>
                  <a:pt x="4222" y="0"/>
                </a:cubicBezTo>
                <a:cubicBezTo>
                  <a:pt x="3044" y="0"/>
                  <a:pt x="1966" y="1071"/>
                  <a:pt x="1185" y="3013"/>
                </a:cubicBezTo>
                <a:cubicBezTo>
                  <a:pt x="421" y="4918"/>
                  <a:pt x="0" y="7546"/>
                  <a:pt x="0" y="10418"/>
                </a:cubicBezTo>
                <a:cubicBezTo>
                  <a:pt x="0" y="13283"/>
                  <a:pt x="587" y="16093"/>
                  <a:pt x="1610" y="18125"/>
                </a:cubicBezTo>
                <a:cubicBezTo>
                  <a:pt x="2409" y="19711"/>
                  <a:pt x="3857" y="21600"/>
                  <a:pt x="6222" y="21600"/>
                </a:cubicBezTo>
                <a:close/>
                <a:moveTo>
                  <a:pt x="10751" y="15179"/>
                </a:moveTo>
                <a:cubicBezTo>
                  <a:pt x="10720" y="15234"/>
                  <a:pt x="10677" y="15153"/>
                  <a:pt x="10700" y="15083"/>
                </a:cubicBezTo>
                <a:cubicBezTo>
                  <a:pt x="11636" y="12277"/>
                  <a:pt x="11919" y="9379"/>
                  <a:pt x="11092" y="7408"/>
                </a:cubicBezTo>
                <a:cubicBezTo>
                  <a:pt x="11060" y="7332"/>
                  <a:pt x="11062" y="7219"/>
                  <a:pt x="11099" y="7153"/>
                </a:cubicBezTo>
                <a:cubicBezTo>
                  <a:pt x="11263" y="6854"/>
                  <a:pt x="11727" y="6122"/>
                  <a:pt x="12334" y="6122"/>
                </a:cubicBezTo>
                <a:cubicBezTo>
                  <a:pt x="13096" y="6122"/>
                  <a:pt x="13370" y="7034"/>
                  <a:pt x="13196" y="8762"/>
                </a:cubicBezTo>
                <a:cubicBezTo>
                  <a:pt x="12974" y="10976"/>
                  <a:pt x="12055" y="12889"/>
                  <a:pt x="10751" y="15179"/>
                </a:cubicBezTo>
                <a:close/>
              </a:path>
            </a:pathLst>
          </a:custGeom>
          <a:solidFill>
            <a:srgbClr val="535353"/>
          </a:solidFill>
          <a:ln w="25400">
            <a:solidFill>
              <a:srgbClr val="535353"/>
            </a:solidFill>
          </a:ln>
        </p:spPr>
        <p:txBody>
          <a:bodyPr lIns="45718" tIns="45718" rIns="45718" bIns="45718" anchor="ctr"/>
          <a:lstStyle/>
          <a:p>
            <a:pPr/>
          </a:p>
        </p:txBody>
      </p:sp>
      <p:pic>
        <p:nvPicPr>
          <p:cNvPr id="120" name="IMG_0545.jpeg" descr="IMG_0545.jpeg"/>
          <p:cNvPicPr>
            <a:picLocks noChangeAspect="1"/>
          </p:cNvPicPr>
          <p:nvPr/>
        </p:nvPicPr>
        <p:blipFill>
          <a:blip r:embed="rId3">
            <a:extLst/>
          </a:blip>
          <a:srcRect l="0" t="0" r="0" b="0"/>
          <a:stretch>
            <a:fillRect/>
          </a:stretch>
        </p:blipFill>
        <p:spPr>
          <a:xfrm>
            <a:off x="2893604" y="7163419"/>
            <a:ext cx="9321801" cy="2540001"/>
          </a:xfrm>
          <a:prstGeom prst="rect">
            <a:avLst/>
          </a:prstGeom>
          <a:ln w="12700">
            <a:miter lim="400000"/>
          </a:ln>
        </p:spPr>
      </p:pic>
      <p:pic>
        <p:nvPicPr>
          <p:cNvPr id="121" name="9 9" descr="9 9"/>
          <p:cNvPicPr>
            <a:picLocks noChangeAspect="0"/>
          </p:cNvPicPr>
          <p:nvPr/>
        </p:nvPicPr>
        <p:blipFill>
          <a:blip r:embed="rId4">
            <a:extLst/>
          </a:blip>
          <a:stretch>
            <a:fillRect/>
          </a:stretch>
        </p:blipFill>
        <p:spPr>
          <a:xfrm>
            <a:off x="-312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21"/>
                                        </p:tgtEl>
                                        <p:attrNameLst>
                                          <p:attrName>style.visibility</p:attrName>
                                        </p:attrNameLst>
                                      </p:cBhvr>
                                      <p:to>
                                        <p:strVal val="visible"/>
                                      </p:to>
                                    </p:set>
                                    <p:anim calcmode="lin" valueType="num">
                                      <p:cBhvr>
                                        <p:cTn id="7" dur="1000" fill="hold"/>
                                        <p:tgtEl>
                                          <p:spTgt spid="121"/>
                                        </p:tgtEl>
                                        <p:attrNameLst>
                                          <p:attrName>ppt_x</p:attrName>
                                        </p:attrNameLst>
                                      </p:cBhvr>
                                      <p:tavLst>
                                        <p:tav tm="0">
                                          <p:val>
                                            <p:strVal val="#ppt_x"/>
                                          </p:val>
                                        </p:tav>
                                        <p:tav tm="100000">
                                          <p:val>
                                            <p:strVal val="#ppt_x"/>
                                          </p:val>
                                        </p:tav>
                                      </p:tavLst>
                                    </p:anim>
                                    <p:anim calcmode="lin" valueType="num">
                                      <p:cBhvr>
                                        <p:cTn id="8" dur="1000" fill="hold"/>
                                        <p:tgtEl>
                                          <p:spTgt spid="1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1"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arget"/>
          <p:cNvSpPr txBox="1"/>
          <p:nvPr/>
        </p:nvSpPr>
        <p:spPr>
          <a:xfrm>
            <a:off x="2911655" y="33513"/>
            <a:ext cx="5576363" cy="9194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lnSpc>
                <a:spcPct val="140000"/>
              </a:lnSpc>
              <a:spcBef>
                <a:spcPts val="2000"/>
              </a:spcBef>
              <a:defRPr sz="4800"/>
            </a:lvl1pPr>
          </a:lstStyle>
          <a:p>
            <a:pPr/>
            <a:r>
              <a:t>Variable explicative</a:t>
            </a:r>
          </a:p>
        </p:txBody>
      </p:sp>
      <p:pic>
        <p:nvPicPr>
          <p:cNvPr id="124" name="Image 1" descr="Image 1"/>
          <p:cNvPicPr>
            <a:picLocks noChangeAspect="1"/>
          </p:cNvPicPr>
          <p:nvPr/>
        </p:nvPicPr>
        <p:blipFill>
          <a:blip r:embed="rId2">
            <a:extLst/>
          </a:blip>
          <a:stretch>
            <a:fillRect/>
          </a:stretch>
        </p:blipFill>
        <p:spPr>
          <a:xfrm>
            <a:off x="2855578" y="1133842"/>
            <a:ext cx="16199990" cy="5848707"/>
          </a:xfrm>
          <a:prstGeom prst="rect">
            <a:avLst/>
          </a:prstGeom>
          <a:ln w="12700">
            <a:miter lim="400000"/>
          </a:ln>
        </p:spPr>
      </p:pic>
      <p:sp>
        <p:nvSpPr>
          <p:cNvPr id="125"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3032695" y="10494205"/>
            <a:ext cx="15733858" cy="26593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1">
              <a:spcBef>
                <a:spcPts val="2000"/>
              </a:spcBef>
              <a:defRPr sz="3200">
                <a:latin typeface="Tahoma"/>
                <a:ea typeface="Tahoma"/>
                <a:cs typeface="Tahoma"/>
                <a:sym typeface="Tahoma"/>
              </a:defRPr>
            </a:pPr>
            <a:r>
              <a:t>La variable </a:t>
            </a:r>
            <a:r>
              <a:t>CLAGE</a:t>
            </a:r>
            <a:r>
              <a:t> qui renseigne sur </a:t>
            </a:r>
            <a:r>
              <a:t>l’âge de la plus ancienne affaire en mois présente une distribution plutôt asymétrique avec deux mode respectivement en (102.5 et 207), on a également une moyenne au alentour de 179.77 jours d’ancienneté d’affaire de plus on à 75% des client delà base qui on moins de 231.56 jours d’ancienneté d’affaire dans a banque. </a:t>
            </a:r>
          </a:p>
        </p:txBody>
      </p:sp>
      <p:sp>
        <p:nvSpPr>
          <p:cNvPr id="126" name="Rectangle"/>
          <p:cNvSpPr/>
          <p:nvPr/>
        </p:nvSpPr>
        <p:spPr>
          <a:xfrm>
            <a:off x="19395881" y="-18368"/>
            <a:ext cx="4982755" cy="13752736"/>
          </a:xfrm>
          <a:prstGeom prst="rect">
            <a:avLst/>
          </a:prstGeom>
          <a:solidFill>
            <a:srgbClr val="D0D0D0"/>
          </a:solidFill>
          <a:ln w="12700">
            <a:miter lim="400000"/>
          </a:ln>
        </p:spPr>
        <p:txBody>
          <a:bodyPr lIns="45718" tIns="45718" rIns="45718" bIns="45718" anchor="ctr"/>
          <a:lstStyle/>
          <a:p>
            <a:pPr algn="ctr">
              <a:defRPr>
                <a:solidFill>
                  <a:srgbClr val="FFFFFF"/>
                </a:solidFill>
              </a:defRPr>
            </a:pPr>
          </a:p>
        </p:txBody>
      </p:sp>
      <p:sp>
        <p:nvSpPr>
          <p:cNvPr id="127" name="Ornement 10"/>
          <p:cNvSpPr/>
          <p:nvPr/>
        </p:nvSpPr>
        <p:spPr>
          <a:xfrm flipH="1" rot="16200000">
            <a:off x="17216955" y="4838851"/>
            <a:ext cx="9358798" cy="4444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2" y="21600"/>
                </a:moveTo>
                <a:cubicBezTo>
                  <a:pt x="9533" y="21600"/>
                  <a:pt x="11931" y="16647"/>
                  <a:pt x="14045" y="12276"/>
                </a:cubicBezTo>
                <a:cubicBezTo>
                  <a:pt x="15640" y="8980"/>
                  <a:pt x="17146" y="5866"/>
                  <a:pt x="18645" y="5866"/>
                </a:cubicBezTo>
                <a:cubicBezTo>
                  <a:pt x="19222" y="5866"/>
                  <a:pt x="20049" y="6663"/>
                  <a:pt x="20231" y="8784"/>
                </a:cubicBezTo>
                <a:cubicBezTo>
                  <a:pt x="20274" y="9719"/>
                  <a:pt x="20153" y="10130"/>
                  <a:pt x="19398" y="10574"/>
                </a:cubicBezTo>
                <a:cubicBezTo>
                  <a:pt x="18611" y="11038"/>
                  <a:pt x="18401" y="12256"/>
                  <a:pt x="18460" y="13158"/>
                </a:cubicBezTo>
                <a:cubicBezTo>
                  <a:pt x="18543" y="14433"/>
                  <a:pt x="19129" y="15432"/>
                  <a:pt x="19794" y="15432"/>
                </a:cubicBezTo>
                <a:cubicBezTo>
                  <a:pt x="20840" y="15432"/>
                  <a:pt x="21600" y="13011"/>
                  <a:pt x="21600" y="9675"/>
                </a:cubicBezTo>
                <a:cubicBezTo>
                  <a:pt x="21600" y="7118"/>
                  <a:pt x="21066" y="5555"/>
                  <a:pt x="20618" y="4694"/>
                </a:cubicBezTo>
                <a:cubicBezTo>
                  <a:pt x="20078" y="3657"/>
                  <a:pt x="19359" y="3059"/>
                  <a:pt x="18645" y="3059"/>
                </a:cubicBezTo>
                <a:cubicBezTo>
                  <a:pt x="17156" y="3059"/>
                  <a:pt x="15852" y="4921"/>
                  <a:pt x="14560" y="7366"/>
                </a:cubicBezTo>
                <a:cubicBezTo>
                  <a:pt x="14527" y="7428"/>
                  <a:pt x="14473" y="7386"/>
                  <a:pt x="14469" y="7291"/>
                </a:cubicBezTo>
                <a:cubicBezTo>
                  <a:pt x="14377" y="5500"/>
                  <a:pt x="13928" y="3575"/>
                  <a:pt x="12413" y="3575"/>
                </a:cubicBezTo>
                <a:cubicBezTo>
                  <a:pt x="10915" y="3575"/>
                  <a:pt x="9636" y="6404"/>
                  <a:pt x="9231" y="7405"/>
                </a:cubicBezTo>
                <a:cubicBezTo>
                  <a:pt x="9177" y="7537"/>
                  <a:pt x="9218" y="7741"/>
                  <a:pt x="9300" y="7753"/>
                </a:cubicBezTo>
                <a:cubicBezTo>
                  <a:pt x="9701" y="7818"/>
                  <a:pt x="10545" y="8270"/>
                  <a:pt x="10368" y="10947"/>
                </a:cubicBezTo>
                <a:cubicBezTo>
                  <a:pt x="10197" y="13525"/>
                  <a:pt x="8663" y="18448"/>
                  <a:pt x="5751" y="18448"/>
                </a:cubicBezTo>
                <a:cubicBezTo>
                  <a:pt x="2955" y="18448"/>
                  <a:pt x="1743" y="14848"/>
                  <a:pt x="1397" y="11825"/>
                </a:cubicBezTo>
                <a:cubicBezTo>
                  <a:pt x="1355" y="11358"/>
                  <a:pt x="1331" y="10886"/>
                  <a:pt x="1331" y="10414"/>
                </a:cubicBezTo>
                <a:cubicBezTo>
                  <a:pt x="1331" y="6005"/>
                  <a:pt x="2548" y="2807"/>
                  <a:pt x="4224" y="2807"/>
                </a:cubicBezTo>
                <a:cubicBezTo>
                  <a:pt x="5440" y="2807"/>
                  <a:pt x="6672" y="4139"/>
                  <a:pt x="6672" y="6687"/>
                </a:cubicBezTo>
                <a:cubicBezTo>
                  <a:pt x="6672" y="7863"/>
                  <a:pt x="6278" y="9665"/>
                  <a:pt x="5564" y="9846"/>
                </a:cubicBezTo>
                <a:cubicBezTo>
                  <a:pt x="5110" y="9961"/>
                  <a:pt x="4958" y="9753"/>
                  <a:pt x="4922" y="9686"/>
                </a:cubicBezTo>
                <a:cubicBezTo>
                  <a:pt x="4913" y="9668"/>
                  <a:pt x="4905" y="9648"/>
                  <a:pt x="4897" y="9626"/>
                </a:cubicBezTo>
                <a:cubicBezTo>
                  <a:pt x="4894" y="9617"/>
                  <a:pt x="4891" y="9605"/>
                  <a:pt x="4889" y="9597"/>
                </a:cubicBezTo>
                <a:cubicBezTo>
                  <a:pt x="4843" y="9437"/>
                  <a:pt x="4838" y="9195"/>
                  <a:pt x="4838" y="9086"/>
                </a:cubicBezTo>
                <a:cubicBezTo>
                  <a:pt x="4838" y="8893"/>
                  <a:pt x="4936" y="8660"/>
                  <a:pt x="5128" y="8389"/>
                </a:cubicBezTo>
                <a:lnTo>
                  <a:pt x="5137" y="8378"/>
                </a:lnTo>
                <a:cubicBezTo>
                  <a:pt x="5386" y="8028"/>
                  <a:pt x="5506" y="7415"/>
                  <a:pt x="5451" y="6780"/>
                </a:cubicBezTo>
                <a:cubicBezTo>
                  <a:pt x="5384" y="6022"/>
                  <a:pt x="5078" y="5369"/>
                  <a:pt x="4706" y="5191"/>
                </a:cubicBezTo>
                <a:cubicBezTo>
                  <a:pt x="4345" y="5020"/>
                  <a:pt x="3979" y="5328"/>
                  <a:pt x="3748" y="5994"/>
                </a:cubicBezTo>
                <a:cubicBezTo>
                  <a:pt x="3294" y="7310"/>
                  <a:pt x="3165" y="9509"/>
                  <a:pt x="3792" y="11196"/>
                </a:cubicBezTo>
                <a:cubicBezTo>
                  <a:pt x="3861" y="11413"/>
                  <a:pt x="3945" y="11611"/>
                  <a:pt x="4038" y="11786"/>
                </a:cubicBezTo>
                <a:cubicBezTo>
                  <a:pt x="4437" y="12530"/>
                  <a:pt x="5003" y="12814"/>
                  <a:pt x="5722" y="12632"/>
                </a:cubicBezTo>
                <a:cubicBezTo>
                  <a:pt x="6298" y="12486"/>
                  <a:pt x="6872" y="11804"/>
                  <a:pt x="7298" y="10756"/>
                </a:cubicBezTo>
                <a:cubicBezTo>
                  <a:pt x="7753" y="9638"/>
                  <a:pt x="8004" y="8194"/>
                  <a:pt x="8004" y="6691"/>
                </a:cubicBezTo>
                <a:cubicBezTo>
                  <a:pt x="8004" y="4969"/>
                  <a:pt x="7642" y="3281"/>
                  <a:pt x="7012" y="2061"/>
                </a:cubicBezTo>
                <a:cubicBezTo>
                  <a:pt x="6526" y="1122"/>
                  <a:pt x="5647" y="0"/>
                  <a:pt x="4222" y="0"/>
                </a:cubicBezTo>
                <a:cubicBezTo>
                  <a:pt x="3044" y="0"/>
                  <a:pt x="1966" y="1071"/>
                  <a:pt x="1185" y="3013"/>
                </a:cubicBezTo>
                <a:cubicBezTo>
                  <a:pt x="421" y="4918"/>
                  <a:pt x="0" y="7546"/>
                  <a:pt x="0" y="10418"/>
                </a:cubicBezTo>
                <a:cubicBezTo>
                  <a:pt x="0" y="13283"/>
                  <a:pt x="587" y="16093"/>
                  <a:pt x="1610" y="18125"/>
                </a:cubicBezTo>
                <a:cubicBezTo>
                  <a:pt x="2409" y="19711"/>
                  <a:pt x="3857" y="21600"/>
                  <a:pt x="6222" y="21600"/>
                </a:cubicBezTo>
                <a:close/>
                <a:moveTo>
                  <a:pt x="10751" y="15179"/>
                </a:moveTo>
                <a:cubicBezTo>
                  <a:pt x="10720" y="15234"/>
                  <a:pt x="10677" y="15153"/>
                  <a:pt x="10700" y="15083"/>
                </a:cubicBezTo>
                <a:cubicBezTo>
                  <a:pt x="11636" y="12277"/>
                  <a:pt x="11919" y="9379"/>
                  <a:pt x="11092" y="7408"/>
                </a:cubicBezTo>
                <a:cubicBezTo>
                  <a:pt x="11060" y="7332"/>
                  <a:pt x="11062" y="7219"/>
                  <a:pt x="11099" y="7153"/>
                </a:cubicBezTo>
                <a:cubicBezTo>
                  <a:pt x="11263" y="6854"/>
                  <a:pt x="11727" y="6122"/>
                  <a:pt x="12334" y="6122"/>
                </a:cubicBezTo>
                <a:cubicBezTo>
                  <a:pt x="13096" y="6122"/>
                  <a:pt x="13370" y="7034"/>
                  <a:pt x="13196" y="8762"/>
                </a:cubicBezTo>
                <a:cubicBezTo>
                  <a:pt x="12974" y="10976"/>
                  <a:pt x="12055" y="12889"/>
                  <a:pt x="10751" y="15179"/>
                </a:cubicBezTo>
                <a:close/>
              </a:path>
            </a:pathLst>
          </a:custGeom>
          <a:solidFill>
            <a:srgbClr val="535353"/>
          </a:solidFill>
          <a:ln w="25400">
            <a:solidFill>
              <a:srgbClr val="535353"/>
            </a:solidFill>
          </a:ln>
        </p:spPr>
        <p:txBody>
          <a:bodyPr lIns="45718" tIns="45718" rIns="45718" bIns="45718" anchor="ctr"/>
          <a:lstStyle/>
          <a:p>
            <a:pPr/>
          </a:p>
        </p:txBody>
      </p:sp>
      <p:pic>
        <p:nvPicPr>
          <p:cNvPr id="128" name="IMG_0546.jpeg" descr="IMG_0546.jpeg"/>
          <p:cNvPicPr>
            <a:picLocks noChangeAspect="1"/>
          </p:cNvPicPr>
          <p:nvPr/>
        </p:nvPicPr>
        <p:blipFill>
          <a:blip r:embed="rId3">
            <a:extLst/>
          </a:blip>
          <a:stretch>
            <a:fillRect/>
          </a:stretch>
        </p:blipFill>
        <p:spPr>
          <a:xfrm>
            <a:off x="2972079" y="7932573"/>
            <a:ext cx="9664701" cy="2349501"/>
          </a:xfrm>
          <a:prstGeom prst="rect">
            <a:avLst/>
          </a:prstGeom>
          <a:ln w="12700">
            <a:miter lim="400000"/>
          </a:ln>
        </p:spPr>
      </p:pic>
      <p:pic>
        <p:nvPicPr>
          <p:cNvPr id="129" name="10 10" descr="10 10"/>
          <p:cNvPicPr>
            <a:picLocks noChangeAspect="0"/>
          </p:cNvPicPr>
          <p:nvPr/>
        </p:nvPicPr>
        <p:blipFill>
          <a:blip r:embed="rId4">
            <a:extLst/>
          </a:blip>
          <a:stretch>
            <a:fillRect/>
          </a:stretch>
        </p:blipFill>
        <p:spPr>
          <a:xfrm>
            <a:off x="-147209" y="-1673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29"/>
                                        </p:tgtEl>
                                        <p:attrNameLst>
                                          <p:attrName>style.visibility</p:attrName>
                                        </p:attrNameLst>
                                      </p:cBhvr>
                                      <p:to>
                                        <p:strVal val="visible"/>
                                      </p:to>
                                    </p:set>
                                    <p:anim calcmode="lin" valueType="num">
                                      <p:cBhvr>
                                        <p:cTn id="7" dur="1000" fill="hold"/>
                                        <p:tgtEl>
                                          <p:spTgt spid="129"/>
                                        </p:tgtEl>
                                        <p:attrNameLst>
                                          <p:attrName>ppt_x</p:attrName>
                                        </p:attrNameLst>
                                      </p:cBhvr>
                                      <p:tavLst>
                                        <p:tav tm="0">
                                          <p:val>
                                            <p:strVal val="#ppt_x"/>
                                          </p:val>
                                        </p:tav>
                                        <p:tav tm="100000">
                                          <p:val>
                                            <p:strVal val="#ppt_x"/>
                                          </p:val>
                                        </p:tav>
                                      </p:tavLst>
                                    </p:anim>
                                    <p:anim calcmode="lin" valueType="num">
                                      <p:cBhvr>
                                        <p:cTn id="8" dur="1000" fill="hold"/>
                                        <p:tgtEl>
                                          <p:spTgt spid="1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9"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arget"/>
          <p:cNvSpPr txBox="1"/>
          <p:nvPr/>
        </p:nvSpPr>
        <p:spPr>
          <a:xfrm>
            <a:off x="2911655" y="33513"/>
            <a:ext cx="5576363" cy="9194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lnSpc>
                <a:spcPct val="140000"/>
              </a:lnSpc>
              <a:spcBef>
                <a:spcPts val="2000"/>
              </a:spcBef>
              <a:defRPr sz="4800"/>
            </a:lvl1pPr>
          </a:lstStyle>
          <a:p>
            <a:pPr/>
            <a:r>
              <a:t>Variable explicative</a:t>
            </a:r>
          </a:p>
        </p:txBody>
      </p:sp>
      <p:pic>
        <p:nvPicPr>
          <p:cNvPr id="132" name="Image 1" descr="Image 1"/>
          <p:cNvPicPr>
            <a:picLocks noChangeAspect="1"/>
          </p:cNvPicPr>
          <p:nvPr/>
        </p:nvPicPr>
        <p:blipFill>
          <a:blip r:embed="rId2">
            <a:extLst/>
          </a:blip>
          <a:stretch>
            <a:fillRect/>
          </a:stretch>
        </p:blipFill>
        <p:spPr>
          <a:xfrm>
            <a:off x="2848155" y="1090253"/>
            <a:ext cx="10080003" cy="7290002"/>
          </a:xfrm>
          <a:prstGeom prst="rect">
            <a:avLst/>
          </a:prstGeom>
          <a:ln w="12700">
            <a:miter lim="400000"/>
          </a:ln>
        </p:spPr>
      </p:pic>
      <p:pic>
        <p:nvPicPr>
          <p:cNvPr id="133" name="Image 6" descr="Image 6"/>
          <p:cNvPicPr>
            <a:picLocks noChangeAspect="1"/>
          </p:cNvPicPr>
          <p:nvPr/>
        </p:nvPicPr>
        <p:blipFill>
          <a:blip r:embed="rId3">
            <a:extLst/>
          </a:blip>
          <a:stretch>
            <a:fillRect/>
          </a:stretch>
        </p:blipFill>
        <p:spPr>
          <a:xfrm>
            <a:off x="14026717" y="6450881"/>
            <a:ext cx="10080002" cy="7290001"/>
          </a:xfrm>
          <a:prstGeom prst="rect">
            <a:avLst/>
          </a:prstGeom>
          <a:ln w="12700">
            <a:miter lim="400000"/>
          </a:ln>
        </p:spPr>
      </p:pic>
      <p:sp>
        <p:nvSpPr>
          <p:cNvPr id="134"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623744" y="10481265"/>
            <a:ext cx="13714199" cy="31546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1">
              <a:spcBef>
                <a:spcPts val="2000"/>
              </a:spcBef>
              <a:defRPr sz="3200">
                <a:latin typeface="Tahoma"/>
                <a:ea typeface="Tahoma"/>
                <a:cs typeface="Tahoma"/>
                <a:sym typeface="Tahoma"/>
              </a:defRPr>
            </a:pPr>
            <a:r>
              <a:t>La variable </a:t>
            </a:r>
            <a:r>
              <a:t>JOB</a:t>
            </a:r>
            <a:r>
              <a:t> qui </a:t>
            </a:r>
            <a:r>
              <a:t>renseigne</a:t>
            </a:r>
            <a:r>
              <a:t> sur</a:t>
            </a:r>
            <a:r>
              <a:t> la catégorie sociaux professionnelle du client possède 6 modalités. On remarque la mortalité la plus fréquente est OTHER avec une fréquence absolu de 2388 et la modalité la moins fréquente est SALES avec une fréquence absolu  de 109. Pour finir on remarque une part assez important de de données manquante pour cette variable que nous avons encoder en modalité Unkown</a:t>
            </a:r>
          </a:p>
        </p:txBody>
      </p:sp>
      <p:sp>
        <p:nvSpPr>
          <p:cNvPr id="135"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13533328" y="2349320"/>
            <a:ext cx="10857395" cy="4145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1">
              <a:spcBef>
                <a:spcPts val="2000"/>
              </a:spcBef>
              <a:defRPr sz="3200">
                <a:latin typeface="Tahoma"/>
                <a:ea typeface="Tahoma"/>
                <a:cs typeface="Tahoma"/>
                <a:sym typeface="Tahoma"/>
              </a:defRPr>
            </a:pPr>
            <a:r>
              <a:t>La variable </a:t>
            </a:r>
            <a:r>
              <a:t>REASON</a:t>
            </a:r>
            <a:r>
              <a:t> qui </a:t>
            </a:r>
            <a:r>
              <a:t>renseigne</a:t>
            </a:r>
            <a:r>
              <a:t> sur</a:t>
            </a:r>
            <a:r>
              <a:t> Motif du prêt possède quand à elle 2 modalités. On remarque la mortalité la plus fréquente est DEBTCON avec une fréquence absolu de 3928 et la modalité la moins fréquente est HOMELMP avec une fréquence absolu  de 1780. Pour finir on remarque une part assez important de de données manquante pour cette variable que nous avons encoder en modalité Unkown</a:t>
            </a:r>
          </a:p>
        </p:txBody>
      </p:sp>
      <p:sp>
        <p:nvSpPr>
          <p:cNvPr id="136" name="target"/>
          <p:cNvSpPr txBox="1"/>
          <p:nvPr/>
        </p:nvSpPr>
        <p:spPr>
          <a:xfrm>
            <a:off x="968588" y="9373875"/>
            <a:ext cx="2301404"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Analyse</a:t>
            </a:r>
          </a:p>
        </p:txBody>
      </p:sp>
      <p:sp>
        <p:nvSpPr>
          <p:cNvPr id="137" name="target"/>
          <p:cNvSpPr txBox="1"/>
          <p:nvPr/>
        </p:nvSpPr>
        <p:spPr>
          <a:xfrm>
            <a:off x="13516109" y="1157350"/>
            <a:ext cx="2301405"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Analyse</a:t>
            </a:r>
          </a:p>
        </p:txBody>
      </p:sp>
      <p:pic>
        <p:nvPicPr>
          <p:cNvPr id="138" name="11 11" descr="11 11"/>
          <p:cNvPicPr>
            <a:picLocks noChangeAspect="0"/>
          </p:cNvPicPr>
          <p:nvPr/>
        </p:nvPicPr>
        <p:blipFill>
          <a:blip r:embed="rId4">
            <a:extLst/>
          </a:blip>
          <a:stretch>
            <a:fillRect/>
          </a:stretch>
        </p:blipFill>
        <p:spPr>
          <a:xfrm>
            <a:off x="-329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38"/>
                                        </p:tgtEl>
                                        <p:attrNameLst>
                                          <p:attrName>style.visibility</p:attrName>
                                        </p:attrNameLst>
                                      </p:cBhvr>
                                      <p:to>
                                        <p:strVal val="visible"/>
                                      </p:to>
                                    </p:set>
                                    <p:anim calcmode="lin" valueType="num">
                                      <p:cBhvr>
                                        <p:cTn id="7" dur="1000" fill="hold"/>
                                        <p:tgtEl>
                                          <p:spTgt spid="138"/>
                                        </p:tgtEl>
                                        <p:attrNameLst>
                                          <p:attrName>ppt_x</p:attrName>
                                        </p:attrNameLst>
                                      </p:cBhvr>
                                      <p:tavLst>
                                        <p:tav tm="0">
                                          <p:val>
                                            <p:strVal val="#ppt_x"/>
                                          </p:val>
                                        </p:tav>
                                        <p:tav tm="100000">
                                          <p:val>
                                            <p:strVal val="#ppt_x"/>
                                          </p:val>
                                        </p:tav>
                                      </p:tavLst>
                                    </p:anim>
                                    <p:anim calcmode="lin" valueType="num">
                                      <p:cBhvr>
                                        <p:cTn id="8" dur="1000" fill="hold"/>
                                        <p:tgtEl>
                                          <p:spTgt spid="1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12159377" y="624379"/>
            <a:ext cx="12043173" cy="31546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lgn="just" defTabSz="1828431">
              <a:spcBef>
                <a:spcPts val="2000"/>
              </a:spcBef>
              <a:defRPr sz="3200">
                <a:latin typeface="Tahoma"/>
                <a:ea typeface="Tahoma"/>
                <a:cs typeface="Tahoma"/>
                <a:sym typeface="Tahoma"/>
              </a:defRPr>
            </a:lvl1pPr>
          </a:lstStyle>
          <a:p>
            <a:pPr/>
            <a:r>
              <a:t>Ce graphique quand a lui nous montre la relation entre la valeur du prêt demander et les  catégorie sociaux professionnelle des clients. Et on peu voir que la médiane des clients travaillant a leur propre compte (modalité SELF) est la plus importante et celle des client n’ayant pas renseigner leur catégorie sociaux professionnelle est la moins élevé. </a:t>
            </a:r>
          </a:p>
        </p:txBody>
      </p:sp>
      <p:sp>
        <p:nvSpPr>
          <p:cNvPr id="141" name="target"/>
          <p:cNvSpPr txBox="1"/>
          <p:nvPr/>
        </p:nvSpPr>
        <p:spPr>
          <a:xfrm>
            <a:off x="3546655" y="33513"/>
            <a:ext cx="5576363"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Variable explicative</a:t>
            </a:r>
          </a:p>
        </p:txBody>
      </p:sp>
      <p:sp>
        <p:nvSpPr>
          <p:cNvPr id="142"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448050" y="9811858"/>
            <a:ext cx="11658476" cy="36499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lgn="just" defTabSz="1828431">
              <a:spcBef>
                <a:spcPts val="2000"/>
              </a:spcBef>
              <a:defRPr sz="3200">
                <a:latin typeface="Tahoma"/>
                <a:ea typeface="Tahoma"/>
                <a:cs typeface="Tahoma"/>
                <a:sym typeface="Tahoma"/>
              </a:defRPr>
            </a:lvl1pPr>
          </a:lstStyle>
          <a:p>
            <a:pPr/>
            <a:r>
              <a:t>Ce graphique montre la relation entre la valeur du prêt demander et le motif sou tendant la décision d‘emprunt de la par de client. Et on peu voir que la médiane des clients demandant un prêt pour le motif DEBTCON est plus important que le motif de HOMELMP de plus on note également que les demande prêt pour des motifs inconnus on également une médiane plus important que la le motif de HOMELMP. </a:t>
            </a:r>
          </a:p>
        </p:txBody>
      </p:sp>
      <p:pic>
        <p:nvPicPr>
          <p:cNvPr id="143" name="IMG_0512.jpeg" descr="IMG_0512.jpeg"/>
          <p:cNvPicPr>
            <a:picLocks noChangeAspect="1"/>
          </p:cNvPicPr>
          <p:nvPr/>
        </p:nvPicPr>
        <p:blipFill>
          <a:blip r:embed="rId2">
            <a:extLst/>
          </a:blip>
          <a:stretch>
            <a:fillRect/>
          </a:stretch>
        </p:blipFill>
        <p:spPr>
          <a:xfrm>
            <a:off x="2923209" y="1192816"/>
            <a:ext cx="8372404" cy="8372403"/>
          </a:xfrm>
          <a:prstGeom prst="rect">
            <a:avLst/>
          </a:prstGeom>
          <a:ln w="12700">
            <a:miter lim="400000"/>
          </a:ln>
        </p:spPr>
      </p:pic>
      <p:pic>
        <p:nvPicPr>
          <p:cNvPr id="144" name="IMG_0510.jpeg" descr="IMG_0510.jpeg"/>
          <p:cNvPicPr>
            <a:picLocks noChangeAspect="1"/>
          </p:cNvPicPr>
          <p:nvPr/>
        </p:nvPicPr>
        <p:blipFill>
          <a:blip r:embed="rId3">
            <a:extLst/>
          </a:blip>
          <a:stretch>
            <a:fillRect/>
          </a:stretch>
        </p:blipFill>
        <p:spPr>
          <a:xfrm>
            <a:off x="14197987" y="3886187"/>
            <a:ext cx="9363640" cy="9363641"/>
          </a:xfrm>
          <a:prstGeom prst="rect">
            <a:avLst/>
          </a:prstGeom>
          <a:ln w="12700">
            <a:miter lim="400000"/>
          </a:ln>
        </p:spPr>
      </p:pic>
      <p:pic>
        <p:nvPicPr>
          <p:cNvPr id="145" name="12 12" descr="12 12"/>
          <p:cNvPicPr>
            <a:picLocks noChangeAspect="0"/>
          </p:cNvPicPr>
          <p:nvPr/>
        </p:nvPicPr>
        <p:blipFill>
          <a:blip r:embed="rId4">
            <a:extLst/>
          </a:blip>
          <a:stretch>
            <a:fillRect/>
          </a:stretch>
        </p:blipFill>
        <p:spPr>
          <a:xfrm>
            <a:off x="-236109" y="-2562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45"/>
                                        </p:tgtEl>
                                        <p:attrNameLst>
                                          <p:attrName>style.visibility</p:attrName>
                                        </p:attrNameLst>
                                      </p:cBhvr>
                                      <p:to>
                                        <p:strVal val="visible"/>
                                      </p:to>
                                    </p:set>
                                    <p:anim calcmode="lin" valueType="num">
                                      <p:cBhvr>
                                        <p:cTn id="7" dur="1000" fill="hold"/>
                                        <p:tgtEl>
                                          <p:spTgt spid="145"/>
                                        </p:tgtEl>
                                        <p:attrNameLst>
                                          <p:attrName>ppt_x</p:attrName>
                                        </p:attrNameLst>
                                      </p:cBhvr>
                                      <p:tavLst>
                                        <p:tav tm="0">
                                          <p:val>
                                            <p:strVal val="#ppt_x"/>
                                          </p:val>
                                        </p:tav>
                                        <p:tav tm="100000">
                                          <p:val>
                                            <p:strVal val="#ppt_x"/>
                                          </p:val>
                                        </p:tav>
                                      </p:tavLst>
                                    </p:anim>
                                    <p:anim calcmode="lin" valueType="num">
                                      <p:cBhvr>
                                        <p:cTn id="8" dur="1000" fill="hold"/>
                                        <p:tgtEl>
                                          <p:spTgt spid="1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429810" y="3095923"/>
            <a:ext cx="11375464" cy="27863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lgn="just" defTabSz="1828431">
              <a:spcBef>
                <a:spcPts val="2000"/>
              </a:spcBef>
              <a:defRPr sz="3400">
                <a:latin typeface="Tahoma"/>
                <a:ea typeface="Tahoma"/>
                <a:cs typeface="Tahoma"/>
                <a:sym typeface="Tahoma"/>
              </a:defRPr>
            </a:lvl1pPr>
          </a:lstStyle>
          <a:p>
            <a:pPr/>
            <a:r>
              <a:t>Comme nous pouvons le voir sur le tableau ci-contre, les statistiques des valeurs manquantes indiquent que toutes les variables à l’exception de BAD et LOAN présentent des données manquantes avec un taux assez élevé pour la variable DEBTINC (21% de données manquantes).  </a:t>
            </a:r>
          </a:p>
        </p:txBody>
      </p:sp>
      <p:sp>
        <p:nvSpPr>
          <p:cNvPr id="148" name="target and market"/>
          <p:cNvSpPr txBox="1"/>
          <p:nvPr/>
        </p:nvSpPr>
        <p:spPr>
          <a:xfrm>
            <a:off x="2992084" y="774564"/>
            <a:ext cx="6613011" cy="9167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500">
                <a:latin typeface="Rockwell Bold"/>
                <a:ea typeface="Rockwell Bold"/>
                <a:cs typeface="Rockwell Bold"/>
                <a:sym typeface="Rockwell Bold"/>
              </a:defRPr>
            </a:lvl1pPr>
          </a:lstStyle>
          <a:p>
            <a:pPr/>
            <a:r>
              <a:t>Pre-processing</a:t>
            </a:r>
          </a:p>
        </p:txBody>
      </p:sp>
      <p:sp>
        <p:nvSpPr>
          <p:cNvPr id="149" name="target"/>
          <p:cNvSpPr txBox="1"/>
          <p:nvPr/>
        </p:nvSpPr>
        <p:spPr>
          <a:xfrm>
            <a:off x="437401" y="2480873"/>
            <a:ext cx="11826323"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Identification des données manquantes</a:t>
            </a:r>
          </a:p>
        </p:txBody>
      </p:sp>
      <p:pic>
        <p:nvPicPr>
          <p:cNvPr id="150" name="Image 4" descr="Image 4"/>
          <p:cNvPicPr>
            <a:picLocks noChangeAspect="1"/>
          </p:cNvPicPr>
          <p:nvPr/>
        </p:nvPicPr>
        <p:blipFill>
          <a:blip r:embed="rId2">
            <a:extLst/>
          </a:blip>
          <a:srcRect l="0" t="7931" r="0" b="0"/>
          <a:stretch>
            <a:fillRect/>
          </a:stretch>
        </p:blipFill>
        <p:spPr>
          <a:xfrm>
            <a:off x="13872066" y="800087"/>
            <a:ext cx="10345606" cy="7954759"/>
          </a:xfrm>
          <a:prstGeom prst="rect">
            <a:avLst/>
          </a:prstGeom>
          <a:ln w="12700">
            <a:miter lim="400000"/>
          </a:ln>
        </p:spPr>
      </p:pic>
      <p:sp>
        <p:nvSpPr>
          <p:cNvPr id="151" name="target"/>
          <p:cNvSpPr txBox="1"/>
          <p:nvPr/>
        </p:nvSpPr>
        <p:spPr>
          <a:xfrm>
            <a:off x="385430" y="5902695"/>
            <a:ext cx="11826321"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Imputation des données manquantes</a:t>
            </a:r>
          </a:p>
        </p:txBody>
      </p:sp>
      <p:sp>
        <p:nvSpPr>
          <p:cNvPr id="152"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341227" y="6574488"/>
            <a:ext cx="11718126" cy="69519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algn="just" defTabSz="1828431">
              <a:spcBef>
                <a:spcPts val="2000"/>
              </a:spcBef>
              <a:defRPr>
                <a:latin typeface="Tahoma"/>
                <a:ea typeface="Tahoma"/>
                <a:cs typeface="Tahoma"/>
                <a:sym typeface="Tahoma"/>
              </a:defRPr>
            </a:pPr>
            <a:r>
              <a:t>Étant donner que l’ensemble des variables pour lesquels on observe des données manquantes sont de type continue, discrète et catégorique nous avons adopter la stratégie suivante pour traiter les données manquantes : </a:t>
            </a:r>
          </a:p>
          <a:p>
            <a:pPr marL="360947" indent="-360947" algn="just" defTabSz="1828431">
              <a:spcBef>
                <a:spcPts val="2000"/>
              </a:spcBef>
              <a:buSzPct val="100000"/>
              <a:buChar char="-"/>
              <a:defRPr>
                <a:latin typeface="Tahoma"/>
                <a:ea typeface="Tahoma"/>
                <a:cs typeface="Tahoma"/>
                <a:sym typeface="Tahoma"/>
              </a:defRPr>
            </a:pPr>
            <a:r>
              <a:t>Pour les variable continue nous avons remplacé les données manquantes par la valeur médiane de la variable qui un indicateur robuste au valeur extrême.</a:t>
            </a:r>
          </a:p>
          <a:p>
            <a:pPr marL="360947" indent="-360947" algn="just" defTabSz="1828431">
              <a:spcBef>
                <a:spcPts val="2000"/>
              </a:spcBef>
              <a:buSzPct val="100000"/>
              <a:buChar char="-"/>
              <a:defRPr>
                <a:latin typeface="Tahoma"/>
                <a:ea typeface="Tahoma"/>
                <a:cs typeface="Tahoma"/>
                <a:sym typeface="Tahoma"/>
              </a:defRPr>
            </a:pPr>
            <a:r>
              <a:t>Pour les variable discrète nous avons remplacé les données manquantes la modalité la plus  fréquentes.</a:t>
            </a:r>
          </a:p>
          <a:p>
            <a:pPr marL="360947" indent="-360947" algn="just" defTabSz="1828431">
              <a:spcBef>
                <a:spcPts val="2000"/>
              </a:spcBef>
              <a:buSzPct val="100000"/>
              <a:buChar char="-"/>
              <a:defRPr>
                <a:latin typeface="Tahoma"/>
                <a:ea typeface="Tahoma"/>
                <a:cs typeface="Tahoma"/>
                <a:sym typeface="Tahoma"/>
              </a:defRPr>
            </a:pPr>
            <a:r>
              <a:t>Pour les variable catégorique nous avons remplacé les données manquantes par le valeur Unkown</a:t>
            </a:r>
          </a:p>
        </p:txBody>
      </p:sp>
      <p:sp>
        <p:nvSpPr>
          <p:cNvPr id="153" name="write another line here…"/>
          <p:cNvSpPr txBox="1"/>
          <p:nvPr/>
        </p:nvSpPr>
        <p:spPr>
          <a:xfrm>
            <a:off x="14140994" y="9020181"/>
            <a:ext cx="8587342" cy="523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sz="2800">
                <a:solidFill>
                  <a:srgbClr val="005180"/>
                </a:solidFill>
              </a:defRPr>
            </a:pPr>
            <a:r>
              <a:t>Table</a:t>
            </a:r>
            <a:r>
              <a:rPr sz="2400"/>
              <a:t> 2</a:t>
            </a:r>
            <a:r>
              <a:rPr sz="2400">
                <a:solidFill>
                  <a:srgbClr val="000000"/>
                </a:solidFill>
              </a:rPr>
              <a:t> : </a:t>
            </a:r>
            <a:r>
              <a:rPr i="1" sz="2400">
                <a:solidFill>
                  <a:srgbClr val="000000"/>
                </a:solidFill>
              </a:rPr>
              <a:t>Tableau descriptif des données manquantes</a:t>
            </a:r>
          </a:p>
        </p:txBody>
      </p:sp>
      <p:pic>
        <p:nvPicPr>
          <p:cNvPr id="154" name="13 13" descr="13 13"/>
          <p:cNvPicPr>
            <a:picLocks noChangeAspect="0"/>
          </p:cNvPicPr>
          <p:nvPr/>
        </p:nvPicPr>
        <p:blipFill>
          <a:blip r:embed="rId3">
            <a:extLst/>
          </a:blip>
          <a:stretch>
            <a:fillRect/>
          </a:stretch>
        </p:blipFill>
        <p:spPr>
          <a:xfrm>
            <a:off x="-312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54"/>
                                        </p:tgtEl>
                                        <p:attrNameLst>
                                          <p:attrName>style.visibility</p:attrName>
                                        </p:attrNameLst>
                                      </p:cBhvr>
                                      <p:to>
                                        <p:strVal val="visible"/>
                                      </p:to>
                                    </p:set>
                                    <p:anim calcmode="lin" valueType="num">
                                      <p:cBhvr>
                                        <p:cTn id="7" dur="1000" fill="hold"/>
                                        <p:tgtEl>
                                          <p:spTgt spid="154"/>
                                        </p:tgtEl>
                                        <p:attrNameLst>
                                          <p:attrName>ppt_x</p:attrName>
                                        </p:attrNameLst>
                                      </p:cBhvr>
                                      <p:tavLst>
                                        <p:tav tm="0">
                                          <p:val>
                                            <p:strVal val="#ppt_x"/>
                                          </p:val>
                                        </p:tav>
                                        <p:tav tm="100000">
                                          <p:val>
                                            <p:strVal val="#ppt_x"/>
                                          </p:val>
                                        </p:tav>
                                      </p:tavLst>
                                    </p:anim>
                                    <p:anim calcmode="lin" valueType="num">
                                      <p:cBhvr>
                                        <p:cTn id="8" dur="1000" fill="hold"/>
                                        <p:tgtEl>
                                          <p:spTgt spid="1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4"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620309" y="3563580"/>
            <a:ext cx="13071038" cy="77901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algn="just" defTabSz="1828431">
              <a:spcBef>
                <a:spcPts val="2000"/>
              </a:spcBef>
              <a:defRPr>
                <a:latin typeface="Tahoma"/>
                <a:ea typeface="Tahoma"/>
                <a:cs typeface="Tahoma"/>
                <a:sym typeface="Tahoma"/>
              </a:defRPr>
            </a:pPr>
            <a:r>
              <a:t>L’analyse des relations entre les variables numériques à pour objectif d’identifier les variable qui on une forte relation a fin de les traiter l’objectif étant de  évider les problèmes de multicolinéarité dans le construction de notre modèle de scoring. En nous référant à la matrice ci-contre on à pu constater que les variable VALUE et MORTDUE était fortement corrélé (86%). Pour gérer ce problème nous avions deux option qui se présentait à nous, a savoir :</a:t>
            </a:r>
          </a:p>
          <a:p>
            <a:pPr marL="360947" indent="-360947" algn="just" defTabSz="1828431">
              <a:spcBef>
                <a:spcPts val="2000"/>
              </a:spcBef>
              <a:buSzPct val="100000"/>
              <a:buChar char="-"/>
              <a:defRPr>
                <a:latin typeface="Tahoma"/>
                <a:ea typeface="Tahoma"/>
                <a:cs typeface="Tahoma"/>
                <a:sym typeface="Tahoma"/>
              </a:defRPr>
            </a:pPr>
            <a:r>
              <a:t>construite une nouvelle variable qui permet de résumé l’information contenu dans ces deux variables. Cette méthode est efficace du moment ou l’on arrive a obtenir un indicateur interprétable faisant sens dans l’exploitabilité du modèle.</a:t>
            </a:r>
          </a:p>
          <a:p>
            <a:pPr marL="360947" indent="-360947" algn="just" defTabSz="1828431">
              <a:spcBef>
                <a:spcPts val="2000"/>
              </a:spcBef>
              <a:buSzPct val="100000"/>
              <a:buChar char="-"/>
              <a:defRPr>
                <a:latin typeface="Tahoma"/>
                <a:ea typeface="Tahoma"/>
                <a:cs typeface="Tahoma"/>
                <a:sym typeface="Tahoma"/>
              </a:defRPr>
            </a:pPr>
            <a:r>
              <a:t>Remplacé l’une des variable par celle qui la plus explicative.</a:t>
            </a:r>
          </a:p>
        </p:txBody>
      </p:sp>
      <p:sp>
        <p:nvSpPr>
          <p:cNvPr id="157" name="target and market"/>
          <p:cNvSpPr txBox="1"/>
          <p:nvPr/>
        </p:nvSpPr>
        <p:spPr>
          <a:xfrm>
            <a:off x="3182583" y="926964"/>
            <a:ext cx="10665942" cy="9167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500">
                <a:latin typeface="Rockwell Bold"/>
                <a:ea typeface="Rockwell Bold"/>
                <a:cs typeface="Rockwell Bold"/>
                <a:sym typeface="Rockwell Bold"/>
              </a:defRPr>
            </a:lvl1pPr>
          </a:lstStyle>
          <a:p>
            <a:pPr/>
            <a:r>
              <a:t>Analyse des corrélations</a:t>
            </a:r>
          </a:p>
        </p:txBody>
      </p:sp>
      <p:sp>
        <p:nvSpPr>
          <p:cNvPr id="158" name="target"/>
          <p:cNvSpPr txBox="1"/>
          <p:nvPr/>
        </p:nvSpPr>
        <p:spPr>
          <a:xfrm>
            <a:off x="627903" y="2659421"/>
            <a:ext cx="9899913"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Corrélation des variables continues</a:t>
            </a:r>
          </a:p>
        </p:txBody>
      </p:sp>
      <p:sp>
        <p:nvSpPr>
          <p:cNvPr id="159" name="write another line here…"/>
          <p:cNvSpPr txBox="1"/>
          <p:nvPr/>
        </p:nvSpPr>
        <p:spPr>
          <a:xfrm>
            <a:off x="15207780" y="11097028"/>
            <a:ext cx="6579708" cy="523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sz="2800">
                <a:solidFill>
                  <a:srgbClr val="005180"/>
                </a:solidFill>
              </a:defRPr>
            </a:pPr>
            <a:r>
              <a:t>Schéma</a:t>
            </a:r>
            <a:r>
              <a:rPr sz="2400"/>
              <a:t> 2</a:t>
            </a:r>
            <a:r>
              <a:rPr sz="2400">
                <a:solidFill>
                  <a:srgbClr val="000000"/>
                </a:solidFill>
              </a:rPr>
              <a:t> : </a:t>
            </a:r>
            <a:r>
              <a:rPr i="1" sz="2400">
                <a:solidFill>
                  <a:srgbClr val="000000"/>
                </a:solidFill>
              </a:rPr>
              <a:t>Matrice de corrélation</a:t>
            </a:r>
          </a:p>
        </p:txBody>
      </p:sp>
      <p:pic>
        <p:nvPicPr>
          <p:cNvPr id="160" name="IMG_0509.jpeg" descr="IMG_0509.jpeg"/>
          <p:cNvPicPr>
            <a:picLocks noChangeAspect="1"/>
          </p:cNvPicPr>
          <p:nvPr/>
        </p:nvPicPr>
        <p:blipFill>
          <a:blip r:embed="rId2">
            <a:extLst/>
          </a:blip>
          <a:stretch>
            <a:fillRect/>
          </a:stretch>
        </p:blipFill>
        <p:spPr>
          <a:xfrm>
            <a:off x="13783961" y="1020441"/>
            <a:ext cx="9958718" cy="9958718"/>
          </a:xfrm>
          <a:prstGeom prst="rect">
            <a:avLst/>
          </a:prstGeom>
          <a:ln w="12700">
            <a:miter lim="400000"/>
          </a:ln>
        </p:spPr>
      </p:pic>
      <p:pic>
        <p:nvPicPr>
          <p:cNvPr id="161" name="14 14" descr="14 14"/>
          <p:cNvPicPr>
            <a:picLocks noChangeAspect="0"/>
          </p:cNvPicPr>
          <p:nvPr/>
        </p:nvPicPr>
        <p:blipFill>
          <a:blip r:embed="rId3">
            <a:extLst/>
          </a:blip>
          <a:stretch>
            <a:fillRect/>
          </a:stretch>
        </p:blipFill>
        <p:spPr>
          <a:xfrm>
            <a:off x="-2234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61"/>
                                        </p:tgtEl>
                                        <p:attrNameLst>
                                          <p:attrName>style.visibility</p:attrName>
                                        </p:attrNameLst>
                                      </p:cBhvr>
                                      <p:to>
                                        <p:strVal val="visible"/>
                                      </p:to>
                                    </p:set>
                                    <p:anim calcmode="lin" valueType="num">
                                      <p:cBhvr>
                                        <p:cTn id="7" dur="1000" fill="hold"/>
                                        <p:tgtEl>
                                          <p:spTgt spid="161"/>
                                        </p:tgtEl>
                                        <p:attrNameLst>
                                          <p:attrName>ppt_x</p:attrName>
                                        </p:attrNameLst>
                                      </p:cBhvr>
                                      <p:tavLst>
                                        <p:tav tm="0">
                                          <p:val>
                                            <p:strVal val="#ppt_x"/>
                                          </p:val>
                                        </p:tav>
                                        <p:tav tm="100000">
                                          <p:val>
                                            <p:strVal val="#ppt_x"/>
                                          </p:val>
                                        </p:tav>
                                      </p:tavLst>
                                    </p:anim>
                                    <p:anim calcmode="lin" valueType="num">
                                      <p:cBhvr>
                                        <p:cTn id="8" dur="1000" fill="hold"/>
                                        <p:tgtEl>
                                          <p:spTgt spid="1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arget"/>
          <p:cNvSpPr txBox="1"/>
          <p:nvPr/>
        </p:nvSpPr>
        <p:spPr>
          <a:xfrm>
            <a:off x="3452221" y="1233461"/>
            <a:ext cx="15564600"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Corrélation entre variable cible et variables catégoriques</a:t>
            </a:r>
          </a:p>
        </p:txBody>
      </p:sp>
      <p:sp>
        <p:nvSpPr>
          <p:cNvPr id="164" name="target and market"/>
          <p:cNvSpPr txBox="1"/>
          <p:nvPr/>
        </p:nvSpPr>
        <p:spPr>
          <a:xfrm>
            <a:off x="3538183" y="266565"/>
            <a:ext cx="10665942" cy="91677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500">
                <a:latin typeface="Rockwell Bold"/>
                <a:ea typeface="Rockwell Bold"/>
                <a:cs typeface="Rockwell Bold"/>
                <a:sym typeface="Rockwell Bold"/>
              </a:defRPr>
            </a:lvl1pPr>
          </a:lstStyle>
          <a:p>
            <a:pPr/>
            <a:r>
              <a:t>Analyse des corrélations</a:t>
            </a:r>
          </a:p>
        </p:txBody>
      </p:sp>
      <p:pic>
        <p:nvPicPr>
          <p:cNvPr id="165" name="IMG_0514.jpeg" descr="IMG_0514.jpeg"/>
          <p:cNvPicPr>
            <a:picLocks noChangeAspect="1"/>
          </p:cNvPicPr>
          <p:nvPr/>
        </p:nvPicPr>
        <p:blipFill>
          <a:blip r:embed="rId2">
            <a:extLst/>
          </a:blip>
          <a:stretch>
            <a:fillRect/>
          </a:stretch>
        </p:blipFill>
        <p:spPr>
          <a:xfrm>
            <a:off x="11425171" y="3134664"/>
            <a:ext cx="4458757" cy="4458757"/>
          </a:xfrm>
          <a:prstGeom prst="rect">
            <a:avLst/>
          </a:prstGeom>
          <a:ln w="12700">
            <a:miter lim="400000"/>
          </a:ln>
        </p:spPr>
      </p:pic>
      <p:pic>
        <p:nvPicPr>
          <p:cNvPr id="166" name="IMG_0511.jpeg" descr="IMG_0511.jpeg"/>
          <p:cNvPicPr>
            <a:picLocks noChangeAspect="1"/>
          </p:cNvPicPr>
          <p:nvPr/>
        </p:nvPicPr>
        <p:blipFill>
          <a:blip r:embed="rId3">
            <a:extLst/>
          </a:blip>
          <a:stretch>
            <a:fillRect/>
          </a:stretch>
        </p:blipFill>
        <p:spPr>
          <a:xfrm>
            <a:off x="11530362" y="8974411"/>
            <a:ext cx="4248376" cy="4248377"/>
          </a:xfrm>
          <a:prstGeom prst="rect">
            <a:avLst/>
          </a:prstGeom>
          <a:ln w="12700">
            <a:miter lim="400000"/>
          </a:ln>
        </p:spPr>
      </p:pic>
      <p:sp>
        <p:nvSpPr>
          <p:cNvPr id="167" name="target"/>
          <p:cNvSpPr txBox="1"/>
          <p:nvPr/>
        </p:nvSpPr>
        <p:spPr>
          <a:xfrm>
            <a:off x="124836" y="2922798"/>
            <a:ext cx="4376648"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Test de Khi-2</a:t>
            </a:r>
          </a:p>
        </p:txBody>
      </p:sp>
      <p:sp>
        <p:nvSpPr>
          <p:cNvPr id="168" name="Le test de Chi-deux est utilisé pour tester l’hypothèse nulle d’absence de relation entre deux variables catégorielles. Dans notre cas on va étudier s’il y a dépendance entre notre variable à expliquer Défaut et nos variables catégorielles."/>
          <p:cNvSpPr txBox="1"/>
          <p:nvPr/>
        </p:nvSpPr>
        <p:spPr>
          <a:xfrm>
            <a:off x="229498" y="3597541"/>
            <a:ext cx="10888572"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Trebuchet MS"/>
                <a:ea typeface="Trebuchet MS"/>
                <a:cs typeface="Trebuchet MS"/>
                <a:sym typeface="Trebuchet MS"/>
              </a:defRPr>
            </a:lvl1pPr>
          </a:lstStyle>
          <a:p>
            <a:pPr/>
            <a:r>
              <a:t>Le test de Chi-deux est utilisé pour tester l’hypothèse nulle d’absence de relation entre deux variables catégorielles. Dans notre cas on va étudier s’il y a dépendance entre notre variable à expliquer Défaut et nos variables catégorielles.</a:t>
            </a:r>
          </a:p>
        </p:txBody>
      </p:sp>
      <p:pic>
        <p:nvPicPr>
          <p:cNvPr id="169" name="IMG_0525.jpeg" descr="IMG_0525.jpeg"/>
          <p:cNvPicPr>
            <a:picLocks noChangeAspect="1"/>
          </p:cNvPicPr>
          <p:nvPr/>
        </p:nvPicPr>
        <p:blipFill>
          <a:blip r:embed="rId4">
            <a:extLst/>
          </a:blip>
          <a:stretch>
            <a:fillRect/>
          </a:stretch>
        </p:blipFill>
        <p:spPr>
          <a:xfrm>
            <a:off x="78852" y="6671688"/>
            <a:ext cx="5381980" cy="1977994"/>
          </a:xfrm>
          <a:prstGeom prst="rect">
            <a:avLst/>
          </a:prstGeom>
          <a:ln w="12700">
            <a:miter lim="400000"/>
          </a:ln>
        </p:spPr>
      </p:pic>
      <p:sp>
        <p:nvSpPr>
          <p:cNvPr id="170" name="write another line here…"/>
          <p:cNvSpPr txBox="1"/>
          <p:nvPr/>
        </p:nvSpPr>
        <p:spPr>
          <a:xfrm>
            <a:off x="276719" y="8475543"/>
            <a:ext cx="6325535" cy="523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sz="2800">
                <a:solidFill>
                  <a:srgbClr val="005180"/>
                </a:solidFill>
              </a:defRPr>
            </a:pPr>
            <a:r>
              <a:t>Table</a:t>
            </a:r>
            <a:r>
              <a:rPr sz="2400"/>
              <a:t> 3</a:t>
            </a:r>
            <a:r>
              <a:rPr sz="2400">
                <a:solidFill>
                  <a:srgbClr val="000000"/>
                </a:solidFill>
              </a:rPr>
              <a:t> : </a:t>
            </a:r>
            <a:r>
              <a:rPr i="1" sz="2400">
                <a:solidFill>
                  <a:srgbClr val="000000"/>
                </a:solidFill>
              </a:rPr>
              <a:t>Tableau résultat test khi-2</a:t>
            </a:r>
          </a:p>
        </p:txBody>
      </p:sp>
      <p:sp>
        <p:nvSpPr>
          <p:cNvPr id="171" name="target"/>
          <p:cNvSpPr txBox="1"/>
          <p:nvPr/>
        </p:nvSpPr>
        <p:spPr>
          <a:xfrm>
            <a:off x="296881" y="9327571"/>
            <a:ext cx="4376647"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Élément d’analyse</a:t>
            </a:r>
          </a:p>
        </p:txBody>
      </p:sp>
      <p:sp>
        <p:nvSpPr>
          <p:cNvPr id="172"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344835" y="10076207"/>
            <a:ext cx="10773235"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Trebuchet MS"/>
                <a:ea typeface="Trebuchet MS"/>
                <a:cs typeface="Trebuchet MS"/>
                <a:sym typeface="Trebuchet MS"/>
              </a:defRPr>
            </a:lvl1pPr>
          </a:lstStyle>
          <a:p>
            <a:pPr/>
            <a:r>
              <a:t>Apres analyse du test de Khi-2 on peu remarquer qu’il existe bel et bien une relation entre l’ensemble de nos variable catégorique et notre Target, de plus on vois que cette relation est plus important pour la variable JOB raison de son score qui est assez élevé.</a:t>
            </a:r>
          </a:p>
        </p:txBody>
      </p:sp>
      <p:grpSp>
        <p:nvGrpSpPr>
          <p:cNvPr id="177" name="Grouper"/>
          <p:cNvGrpSpPr/>
          <p:nvPr/>
        </p:nvGrpSpPr>
        <p:grpSpPr>
          <a:xfrm>
            <a:off x="11236996" y="2857979"/>
            <a:ext cx="83768" cy="10279632"/>
            <a:chOff x="0" y="0"/>
            <a:chExt cx="83767" cy="10279630"/>
          </a:xfrm>
        </p:grpSpPr>
        <p:sp>
          <p:nvSpPr>
            <p:cNvPr id="173" name="Rectangle 20"/>
            <p:cNvSpPr/>
            <p:nvPr/>
          </p:nvSpPr>
          <p:spPr>
            <a:xfrm rot="5400000">
              <a:off x="-1217768" y="1217767"/>
              <a:ext cx="2519303" cy="83768"/>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174" name="Rectangle 21"/>
            <p:cNvSpPr/>
            <p:nvPr/>
          </p:nvSpPr>
          <p:spPr>
            <a:xfrm rot="5400000">
              <a:off x="-1217768" y="3804543"/>
              <a:ext cx="2519303" cy="83768"/>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175" name="Rectangle 22"/>
            <p:cNvSpPr/>
            <p:nvPr/>
          </p:nvSpPr>
          <p:spPr>
            <a:xfrm rot="5400000">
              <a:off x="-1217768" y="6391319"/>
              <a:ext cx="2519303" cy="83768"/>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176" name="Rectangle 23"/>
            <p:cNvSpPr/>
            <p:nvPr/>
          </p:nvSpPr>
          <p:spPr>
            <a:xfrm rot="5400000">
              <a:off x="-1217768" y="8978096"/>
              <a:ext cx="2519303" cy="83768"/>
            </a:xfrm>
            <a:prstGeom prst="rect">
              <a:avLst/>
            </a:prstGeom>
            <a:solidFill>
              <a:srgbClr val="3F50B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178"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15955506" y="3596197"/>
            <a:ext cx="8402064" cy="916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Trebuchet MS"/>
                <a:ea typeface="Trebuchet MS"/>
                <a:cs typeface="Trebuchet MS"/>
                <a:sym typeface="Trebuchet MS"/>
              </a:defRPr>
            </a:lvl1pPr>
          </a:lstStyle>
          <a:p>
            <a:pPr/>
            <a:r>
              <a:t>Ces graphiques nous permette d’avoir une intuition graphique de la relation en nos variable catégorique et notre variable cible qui pourra par la suite être conforter par un test de khi-2. Concrètement Ces diagrammes à barres groupées montrent la fréquence dans l'axe des ordonnées et la catégorie dans l'axe des abscisses. Si le ratio des barres est similaire pour toutes les catégories, alors les deux colonnes ne sont pas corrélées. Par exemple, si on regarde le graphique 2 on peut voir que le ratio 0 vs 1 pour les modalités « other,office et unkown » sont très diffèrent ce qui traduit bien l’impact de la variable JOB sur la Target</a:t>
            </a:r>
          </a:p>
        </p:txBody>
      </p:sp>
      <p:pic>
        <p:nvPicPr>
          <p:cNvPr id="179" name="15 15" descr="15 15"/>
          <p:cNvPicPr>
            <a:picLocks noChangeAspect="0"/>
          </p:cNvPicPr>
          <p:nvPr/>
        </p:nvPicPr>
        <p:blipFill>
          <a:blip r:embed="rId5">
            <a:extLst/>
          </a:blip>
          <a:stretch>
            <a:fillRect/>
          </a:stretch>
        </p:blipFill>
        <p:spPr>
          <a:xfrm>
            <a:off x="-185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79"/>
                                        </p:tgtEl>
                                        <p:attrNameLst>
                                          <p:attrName>style.visibility</p:attrName>
                                        </p:attrNameLst>
                                      </p:cBhvr>
                                      <p:to>
                                        <p:strVal val="visible"/>
                                      </p:to>
                                    </p:set>
                                    <p:anim calcmode="lin" valueType="num">
                                      <p:cBhvr>
                                        <p:cTn id="7" dur="1000" fill="hold"/>
                                        <p:tgtEl>
                                          <p:spTgt spid="179"/>
                                        </p:tgtEl>
                                        <p:attrNameLst>
                                          <p:attrName>ppt_x</p:attrName>
                                        </p:attrNameLst>
                                      </p:cBhvr>
                                      <p:tavLst>
                                        <p:tav tm="0">
                                          <p:val>
                                            <p:strVal val="#ppt_x"/>
                                          </p:val>
                                        </p:tav>
                                        <p:tav tm="100000">
                                          <p:val>
                                            <p:strVal val="#ppt_x"/>
                                          </p:val>
                                        </p:tav>
                                      </p:tavLst>
                                    </p:anim>
                                    <p:anim calcmode="lin" valueType="num">
                                      <p:cBhvr>
                                        <p:cTn id="8" dur="1000" fill="hold"/>
                                        <p:tgtEl>
                                          <p:spTgt spid="17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arget"/>
          <p:cNvSpPr txBox="1"/>
          <p:nvPr/>
        </p:nvSpPr>
        <p:spPr>
          <a:xfrm>
            <a:off x="3264061" y="1810505"/>
            <a:ext cx="15564599"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Corrélation entre variable cible et variables continues</a:t>
            </a:r>
          </a:p>
        </p:txBody>
      </p:sp>
      <p:sp>
        <p:nvSpPr>
          <p:cNvPr id="182" name="target and market"/>
          <p:cNvSpPr txBox="1"/>
          <p:nvPr/>
        </p:nvSpPr>
        <p:spPr>
          <a:xfrm>
            <a:off x="3246083" y="774564"/>
            <a:ext cx="10665942" cy="9167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500">
                <a:latin typeface="Rockwell Bold"/>
                <a:ea typeface="Rockwell Bold"/>
                <a:cs typeface="Rockwell Bold"/>
                <a:sym typeface="Rockwell Bold"/>
              </a:defRPr>
            </a:lvl1pPr>
          </a:lstStyle>
          <a:p>
            <a:pPr/>
            <a:r>
              <a:t>Analyse des corrélations</a:t>
            </a:r>
          </a:p>
        </p:txBody>
      </p:sp>
      <p:pic>
        <p:nvPicPr>
          <p:cNvPr id="183" name="Instantané de DISTRIBUTION DE CLAGE PAR RAPPORT A BAD le 2 avr. 2022 à 14.42.50.png" descr="Instantané de DISTRIBUTION DE CLAGE PAR RAPPORT A BAD le 2 avr. 2022 à 14.42.50.png"/>
          <p:cNvPicPr>
            <a:picLocks noChangeAspect="1"/>
          </p:cNvPicPr>
          <p:nvPr/>
        </p:nvPicPr>
        <p:blipFill>
          <a:blip r:embed="rId2">
            <a:extLst/>
          </a:blip>
          <a:stretch>
            <a:fillRect/>
          </a:stretch>
        </p:blipFill>
        <p:spPr>
          <a:xfrm>
            <a:off x="408012" y="3233808"/>
            <a:ext cx="4219084" cy="4539318"/>
          </a:xfrm>
          <a:prstGeom prst="rect">
            <a:avLst/>
          </a:prstGeom>
          <a:ln w="12700">
            <a:miter lim="400000"/>
          </a:ln>
        </p:spPr>
      </p:pic>
      <p:pic>
        <p:nvPicPr>
          <p:cNvPr id="184" name="Instantané de DISTRIBUTION DE CLNO PAR RAPPORT A BAD le 2 avr. 2022 à 14.43.07.png" descr="Instantané de DISTRIBUTION DE CLNO PAR RAPPORT A BAD le 2 avr. 2022 à 14.43.07.png"/>
          <p:cNvPicPr>
            <a:picLocks noChangeAspect="1"/>
          </p:cNvPicPr>
          <p:nvPr/>
        </p:nvPicPr>
        <p:blipFill>
          <a:blip r:embed="rId3">
            <a:extLst/>
          </a:blip>
          <a:stretch>
            <a:fillRect/>
          </a:stretch>
        </p:blipFill>
        <p:spPr>
          <a:xfrm>
            <a:off x="487306" y="8174804"/>
            <a:ext cx="4060494" cy="4368691"/>
          </a:xfrm>
          <a:prstGeom prst="rect">
            <a:avLst/>
          </a:prstGeom>
          <a:ln w="12700">
            <a:miter lim="400000"/>
          </a:ln>
        </p:spPr>
      </p:pic>
      <p:grpSp>
        <p:nvGrpSpPr>
          <p:cNvPr id="189" name="Grouper"/>
          <p:cNvGrpSpPr/>
          <p:nvPr/>
        </p:nvGrpSpPr>
        <p:grpSpPr>
          <a:xfrm>
            <a:off x="16720227" y="3380912"/>
            <a:ext cx="77863" cy="8558906"/>
            <a:chOff x="0" y="0"/>
            <a:chExt cx="77862" cy="8558905"/>
          </a:xfrm>
        </p:grpSpPr>
        <p:sp>
          <p:nvSpPr>
            <p:cNvPr id="185" name="Rectangle 20"/>
            <p:cNvSpPr/>
            <p:nvPr/>
          </p:nvSpPr>
          <p:spPr>
            <a:xfrm rot="5400000">
              <a:off x="-1009865" y="1009864"/>
              <a:ext cx="2097592" cy="77863"/>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186" name="Rectangle 21"/>
            <p:cNvSpPr/>
            <p:nvPr/>
          </p:nvSpPr>
          <p:spPr>
            <a:xfrm rot="5400000">
              <a:off x="-1009865" y="3163635"/>
              <a:ext cx="2097592" cy="77863"/>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187" name="Rectangle 22"/>
            <p:cNvSpPr/>
            <p:nvPr/>
          </p:nvSpPr>
          <p:spPr>
            <a:xfrm rot="5400000">
              <a:off x="-1009865" y="5317407"/>
              <a:ext cx="2097592" cy="77863"/>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188" name="Rectangle 23"/>
            <p:cNvSpPr/>
            <p:nvPr/>
          </p:nvSpPr>
          <p:spPr>
            <a:xfrm rot="5400000">
              <a:off x="-1009865" y="7471178"/>
              <a:ext cx="2097592" cy="77863"/>
            </a:xfrm>
            <a:prstGeom prst="rect">
              <a:avLst/>
            </a:prstGeom>
            <a:solidFill>
              <a:srgbClr val="3F50B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190"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17202410" y="4415514"/>
            <a:ext cx="6610090" cy="765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000">
                <a:latin typeface="Trebuchet MS"/>
                <a:ea typeface="Trebuchet MS"/>
                <a:cs typeface="Trebuchet MS"/>
                <a:sym typeface="Trebuchet MS"/>
              </a:defRPr>
            </a:lvl1pPr>
          </a:lstStyle>
          <a:p>
            <a:pPr/>
            <a:r>
              <a:t>Ces graphiques nous permette d’avoir une intuition graphique de la relation en nos variable continue et notre variable cible qui pourra par la suite être conforter par un test d’ANOVA. Concrètement ces diagrammes donnent une idée de la distribution des données du prédicteur continu sur l'axe des ordonnées pour chacune des catégories sur l'axe des abscisses. Si la distribution est similaire pour chaque catégorie (les boîtes sont sur la même ligne), cela signifie que la variable continue n'a AUCUN effet sur la variable cible. Par conséquent, les variables ne sont pas corrélées entre elles.</a:t>
            </a:r>
          </a:p>
        </p:txBody>
      </p:sp>
      <p:pic>
        <p:nvPicPr>
          <p:cNvPr id="191" name="Instantané de DISTRIBUTION DE LOAN PAR RAPPORT A BAD le 7 avr. 2022 à 00.19.37.png" descr="Instantané de DISTRIBUTION DE LOAN PAR RAPPORT A BAD le 7 avr. 2022 à 00.19.37.png"/>
          <p:cNvPicPr>
            <a:picLocks noChangeAspect="1"/>
          </p:cNvPicPr>
          <p:nvPr/>
        </p:nvPicPr>
        <p:blipFill>
          <a:blip r:embed="rId4">
            <a:extLst/>
          </a:blip>
          <a:stretch>
            <a:fillRect/>
          </a:stretch>
        </p:blipFill>
        <p:spPr>
          <a:xfrm>
            <a:off x="4554475" y="3272594"/>
            <a:ext cx="4174656" cy="4491519"/>
          </a:xfrm>
          <a:prstGeom prst="rect">
            <a:avLst/>
          </a:prstGeom>
          <a:ln w="12700">
            <a:miter lim="400000"/>
          </a:ln>
        </p:spPr>
      </p:pic>
      <p:pic>
        <p:nvPicPr>
          <p:cNvPr id="192" name="Instantané de DISTRIBUTION DE DEBTINC PAR RAPPORT A BAD le 7 avr. 2022 à 00.19.50.png" descr="Instantané de DISTRIBUTION DE DEBTINC PAR RAPPORT A BAD le 7 avr. 2022 à 00.19.50.png"/>
          <p:cNvPicPr>
            <a:picLocks noChangeAspect="1"/>
          </p:cNvPicPr>
          <p:nvPr/>
        </p:nvPicPr>
        <p:blipFill>
          <a:blip r:embed="rId5">
            <a:extLst/>
          </a:blip>
          <a:stretch>
            <a:fillRect/>
          </a:stretch>
        </p:blipFill>
        <p:spPr>
          <a:xfrm>
            <a:off x="4377045" y="8186588"/>
            <a:ext cx="3991371" cy="4294322"/>
          </a:xfrm>
          <a:prstGeom prst="rect">
            <a:avLst/>
          </a:prstGeom>
          <a:ln w="12700">
            <a:miter lim="400000"/>
          </a:ln>
        </p:spPr>
      </p:pic>
      <p:pic>
        <p:nvPicPr>
          <p:cNvPr id="193" name="Instantané de DISTRIBUTION DE DEROG PAR RAPPORT A BAD le 2 avr. 2022 à 14.44.30.png" descr="Instantané de DISTRIBUTION DE DEROG PAR RAPPORT A BAD le 2 avr. 2022 à 14.44.30.png"/>
          <p:cNvPicPr>
            <a:picLocks noChangeAspect="1"/>
          </p:cNvPicPr>
          <p:nvPr/>
        </p:nvPicPr>
        <p:blipFill>
          <a:blip r:embed="rId6">
            <a:extLst/>
          </a:blip>
          <a:stretch>
            <a:fillRect/>
          </a:stretch>
        </p:blipFill>
        <p:spPr>
          <a:xfrm>
            <a:off x="8449034" y="3271801"/>
            <a:ext cx="4178653" cy="4495818"/>
          </a:xfrm>
          <a:prstGeom prst="rect">
            <a:avLst/>
          </a:prstGeom>
          <a:ln w="12700">
            <a:miter lim="400000"/>
          </a:ln>
        </p:spPr>
      </p:pic>
      <p:pic>
        <p:nvPicPr>
          <p:cNvPr id="194" name="Instantané de DISTRIBUTION DE MORTDUE PAR RAPPORT A BAD le 2 avr. 2022 à 14.44.17.png" descr="Instantané de DISTRIBUTION DE MORTDUE PAR RAPPORT A BAD le 2 avr. 2022 à 14.44.17.png"/>
          <p:cNvPicPr>
            <a:picLocks noChangeAspect="1"/>
          </p:cNvPicPr>
          <p:nvPr/>
        </p:nvPicPr>
        <p:blipFill>
          <a:blip r:embed="rId7">
            <a:extLst/>
          </a:blip>
          <a:stretch>
            <a:fillRect/>
          </a:stretch>
        </p:blipFill>
        <p:spPr>
          <a:xfrm>
            <a:off x="8259744" y="8128134"/>
            <a:ext cx="4100033" cy="4411230"/>
          </a:xfrm>
          <a:prstGeom prst="rect">
            <a:avLst/>
          </a:prstGeom>
          <a:ln w="12700">
            <a:miter lim="400000"/>
          </a:ln>
        </p:spPr>
      </p:pic>
      <p:pic>
        <p:nvPicPr>
          <p:cNvPr id="195" name="Instantané de DISTRIBUTION DE NINQ PAR RAPPORT A BAD le 2 avr. 2022 à 14.42.59.png" descr="Instantané de DISTRIBUTION DE NINQ PAR RAPPORT A BAD le 2 avr. 2022 à 14.42.59.png"/>
          <p:cNvPicPr>
            <a:picLocks noChangeAspect="1"/>
          </p:cNvPicPr>
          <p:nvPr/>
        </p:nvPicPr>
        <p:blipFill>
          <a:blip r:embed="rId8">
            <a:extLst/>
          </a:blip>
          <a:stretch>
            <a:fillRect/>
          </a:stretch>
        </p:blipFill>
        <p:spPr>
          <a:xfrm>
            <a:off x="12508186" y="3281680"/>
            <a:ext cx="4130095" cy="4443574"/>
          </a:xfrm>
          <a:prstGeom prst="rect">
            <a:avLst/>
          </a:prstGeom>
          <a:ln w="12700">
            <a:miter lim="400000"/>
          </a:ln>
        </p:spPr>
      </p:pic>
      <p:pic>
        <p:nvPicPr>
          <p:cNvPr id="196" name="Instantané de DISTRIBUTION DE YOJ PAR RAPPORT A BAD le 2 avr. 2022 à 14.42.46.png" descr="Instantané de DISTRIBUTION DE YOJ PAR RAPPORT A BAD le 2 avr. 2022 à 14.42.46.png"/>
          <p:cNvPicPr>
            <a:picLocks noChangeAspect="1"/>
          </p:cNvPicPr>
          <p:nvPr/>
        </p:nvPicPr>
        <p:blipFill>
          <a:blip r:embed="rId9">
            <a:extLst/>
          </a:blip>
          <a:stretch>
            <a:fillRect/>
          </a:stretch>
        </p:blipFill>
        <p:spPr>
          <a:xfrm>
            <a:off x="12580827" y="8261045"/>
            <a:ext cx="3900180" cy="4196209"/>
          </a:xfrm>
          <a:prstGeom prst="rect">
            <a:avLst/>
          </a:prstGeom>
          <a:ln w="12700">
            <a:miter lim="400000"/>
          </a:ln>
        </p:spPr>
      </p:pic>
      <p:pic>
        <p:nvPicPr>
          <p:cNvPr id="197" name="16 16" descr="16 16"/>
          <p:cNvPicPr>
            <a:picLocks noChangeAspect="0"/>
          </p:cNvPicPr>
          <p:nvPr/>
        </p:nvPicPr>
        <p:blipFill>
          <a:blip r:embed="rId10">
            <a:extLst/>
          </a:blip>
          <a:stretch>
            <a:fillRect/>
          </a:stretch>
        </p:blipFill>
        <p:spPr>
          <a:xfrm>
            <a:off x="-329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97"/>
                                        </p:tgtEl>
                                        <p:attrNameLst>
                                          <p:attrName>style.visibility</p:attrName>
                                        </p:attrNameLst>
                                      </p:cBhvr>
                                      <p:to>
                                        <p:strVal val="visible"/>
                                      </p:to>
                                    </p:set>
                                    <p:anim calcmode="lin" valueType="num">
                                      <p:cBhvr>
                                        <p:cTn id="7" dur="1000" fill="hold"/>
                                        <p:tgtEl>
                                          <p:spTgt spid="197"/>
                                        </p:tgtEl>
                                        <p:attrNameLst>
                                          <p:attrName>ppt_x</p:attrName>
                                        </p:attrNameLst>
                                      </p:cBhvr>
                                      <p:tavLst>
                                        <p:tav tm="0">
                                          <p:val>
                                            <p:strVal val="#ppt_x"/>
                                          </p:val>
                                        </p:tav>
                                        <p:tav tm="100000">
                                          <p:val>
                                            <p:strVal val="#ppt_x"/>
                                          </p:val>
                                        </p:tav>
                                      </p:tavLst>
                                    </p:anim>
                                    <p:anim calcmode="lin" valueType="num">
                                      <p:cBhvr>
                                        <p:cTn id="8" dur="1000" fill="hold"/>
                                        <p:tgtEl>
                                          <p:spTgt spid="1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7"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arget"/>
          <p:cNvSpPr txBox="1"/>
          <p:nvPr/>
        </p:nvSpPr>
        <p:spPr>
          <a:xfrm>
            <a:off x="647859" y="2899656"/>
            <a:ext cx="4376647"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Test d’ANOVA</a:t>
            </a:r>
          </a:p>
        </p:txBody>
      </p:sp>
      <p:sp>
        <p:nvSpPr>
          <p:cNvPr id="200" name="target and market"/>
          <p:cNvSpPr txBox="1"/>
          <p:nvPr/>
        </p:nvSpPr>
        <p:spPr>
          <a:xfrm>
            <a:off x="3322283" y="774564"/>
            <a:ext cx="10665942" cy="9167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500">
                <a:latin typeface="Rockwell Bold"/>
                <a:ea typeface="Rockwell Bold"/>
                <a:cs typeface="Rockwell Bold"/>
                <a:sym typeface="Rockwell Bold"/>
              </a:defRPr>
            </a:lvl1pPr>
          </a:lstStyle>
          <a:p>
            <a:pPr/>
            <a:r>
              <a:t>Analyse des corrélations</a:t>
            </a:r>
          </a:p>
        </p:txBody>
      </p:sp>
      <p:pic>
        <p:nvPicPr>
          <p:cNvPr id="201" name="IMG_0526.jpeg" descr="IMG_0526.jpeg"/>
          <p:cNvPicPr>
            <a:picLocks noChangeAspect="1"/>
          </p:cNvPicPr>
          <p:nvPr/>
        </p:nvPicPr>
        <p:blipFill>
          <a:blip r:embed="rId2">
            <a:extLst/>
          </a:blip>
          <a:stretch>
            <a:fillRect/>
          </a:stretch>
        </p:blipFill>
        <p:spPr>
          <a:xfrm>
            <a:off x="1678746" y="6645582"/>
            <a:ext cx="5820652" cy="5933019"/>
          </a:xfrm>
          <a:prstGeom prst="rect">
            <a:avLst/>
          </a:prstGeom>
          <a:ln w="12700">
            <a:miter lim="400000"/>
          </a:ln>
        </p:spPr>
      </p:pic>
      <p:sp>
        <p:nvSpPr>
          <p:cNvPr id="202"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795554" y="3532230"/>
            <a:ext cx="13003687"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Trebuchet MS"/>
                <a:ea typeface="Trebuchet MS"/>
                <a:cs typeface="Trebuchet MS"/>
                <a:sym typeface="Trebuchet MS"/>
              </a:defRPr>
            </a:lvl1pPr>
          </a:lstStyle>
          <a:p>
            <a:pPr/>
            <a:r>
              <a:t>Le test de d’ANOVA est utilisé pour tester l’hypothèse nulle d’absence de relation entre variable continue et variables catégorique . Dans notre cas on va étudier s’il y a dépendance entre notre variable à expliquer le défaut et nos variables continue.</a:t>
            </a:r>
          </a:p>
        </p:txBody>
      </p:sp>
      <p:sp>
        <p:nvSpPr>
          <p:cNvPr id="203" name="target"/>
          <p:cNvSpPr txBox="1"/>
          <p:nvPr/>
        </p:nvSpPr>
        <p:spPr>
          <a:xfrm>
            <a:off x="9789923" y="6207852"/>
            <a:ext cx="4376647"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Élément d’analyse</a:t>
            </a:r>
          </a:p>
        </p:txBody>
      </p:sp>
      <p:sp>
        <p:nvSpPr>
          <p:cNvPr id="204"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9785063" y="6903291"/>
            <a:ext cx="13003687"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a:latin typeface="Trebuchet MS"/>
                <a:ea typeface="Trebuchet MS"/>
                <a:cs typeface="Trebuchet MS"/>
                <a:sym typeface="Trebuchet MS"/>
              </a:defRPr>
            </a:lvl1pPr>
          </a:lstStyle>
          <a:p>
            <a:pPr/>
            <a:r>
              <a:t>Apres analyse du test d’ANOVA on peu remarquer qu’il existe bel et bien une relation entre l’ensemble de nos variable continue et notre Target, à l’exception de CLNO, variable pour laquelle l’on obtient un score très faible relativement au autre variable avec une p-value largement supérieur au seuil de 5%, du point de vu statistique nous ne devons pas tenir compte de cette variable pour la suite de l’analyse néanmoins du point de vu métier cette variable semble assez pertinente et nous le verrons par la suite en l’introduisant dans la feature pour la modélisation on obtiens des résultats assez performant.</a:t>
            </a:r>
          </a:p>
        </p:txBody>
      </p:sp>
      <p:sp>
        <p:nvSpPr>
          <p:cNvPr id="205" name="write another line here…"/>
          <p:cNvSpPr txBox="1"/>
          <p:nvPr/>
        </p:nvSpPr>
        <p:spPr>
          <a:xfrm>
            <a:off x="2066152" y="12680914"/>
            <a:ext cx="6325536" cy="523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sz="2800">
                <a:solidFill>
                  <a:srgbClr val="005180"/>
                </a:solidFill>
              </a:defRPr>
            </a:pPr>
            <a:r>
              <a:t>Table</a:t>
            </a:r>
            <a:r>
              <a:rPr sz="2400"/>
              <a:t> 4</a:t>
            </a:r>
            <a:r>
              <a:rPr sz="2400">
                <a:solidFill>
                  <a:srgbClr val="000000"/>
                </a:solidFill>
              </a:rPr>
              <a:t> : </a:t>
            </a:r>
            <a:r>
              <a:rPr i="1" sz="2400">
                <a:solidFill>
                  <a:srgbClr val="000000"/>
                </a:solidFill>
              </a:rPr>
              <a:t>Tableau résultat test d’ANOVA</a:t>
            </a:r>
          </a:p>
        </p:txBody>
      </p:sp>
      <p:pic>
        <p:nvPicPr>
          <p:cNvPr id="206" name="17 17" descr="17 17"/>
          <p:cNvPicPr>
            <a:picLocks noChangeAspect="0"/>
          </p:cNvPicPr>
          <p:nvPr/>
        </p:nvPicPr>
        <p:blipFill>
          <a:blip r:embed="rId3">
            <a:extLst/>
          </a:blip>
          <a:stretch>
            <a:fillRect/>
          </a:stretch>
        </p:blipFill>
        <p:spPr>
          <a:xfrm>
            <a:off x="-1218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ppt_x"/>
                                          </p:val>
                                        </p:tav>
                                        <p:tav tm="100000">
                                          <p:val>
                                            <p:strVal val="#ppt_x"/>
                                          </p:val>
                                        </p:tav>
                                      </p:tavLst>
                                    </p:anim>
                                    <p:anim calcmode="lin" valueType="num">
                                      <p:cBhvr>
                                        <p:cTn id="8" dur="1000" fill="hold"/>
                                        <p:tgtEl>
                                          <p:spTgt spid="20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 name="CREDIT SCORE CARD"/>
          <p:cNvSpPr txBox="1"/>
          <p:nvPr/>
        </p:nvSpPr>
        <p:spPr>
          <a:xfrm>
            <a:off x="9682544" y="3700426"/>
            <a:ext cx="13315888" cy="4663399"/>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chor="ctr">
            <a:spAutoFit/>
          </a:bodyPr>
          <a:lstStyle>
            <a:lvl1pPr>
              <a:tabLst>
                <a:tab pos="330200" algn="l"/>
              </a:tabLst>
              <a:defRPr b="1" sz="14500"/>
            </a:lvl1pPr>
          </a:lstStyle>
          <a:p>
            <a:pPr/>
            <a:r>
              <a:t>CREDIT SCORE CARD</a:t>
            </a:r>
          </a:p>
        </p:txBody>
      </p:sp>
      <p:sp>
        <p:nvSpPr>
          <p:cNvPr id="28" name="Carte bancaire"/>
          <p:cNvSpPr/>
          <p:nvPr/>
        </p:nvSpPr>
        <p:spPr>
          <a:xfrm>
            <a:off x="596919" y="3385906"/>
            <a:ext cx="8647442" cy="5629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5" y="0"/>
                </a:moveTo>
                <a:cubicBezTo>
                  <a:pt x="678" y="0"/>
                  <a:pt x="0" y="1042"/>
                  <a:pt x="0" y="2327"/>
                </a:cubicBezTo>
                <a:lnTo>
                  <a:pt x="0" y="19273"/>
                </a:lnTo>
                <a:cubicBezTo>
                  <a:pt x="0" y="20558"/>
                  <a:pt x="678" y="21600"/>
                  <a:pt x="1515" y="21600"/>
                </a:cubicBezTo>
                <a:lnTo>
                  <a:pt x="20085" y="21600"/>
                </a:lnTo>
                <a:cubicBezTo>
                  <a:pt x="20922" y="21600"/>
                  <a:pt x="21600" y="20558"/>
                  <a:pt x="21600" y="19273"/>
                </a:cubicBezTo>
                <a:lnTo>
                  <a:pt x="21600" y="2327"/>
                </a:lnTo>
                <a:cubicBezTo>
                  <a:pt x="21600" y="1042"/>
                  <a:pt x="20922" y="0"/>
                  <a:pt x="20085" y="0"/>
                </a:cubicBezTo>
                <a:lnTo>
                  <a:pt x="1515" y="0"/>
                </a:lnTo>
                <a:close/>
                <a:moveTo>
                  <a:pt x="2576" y="7104"/>
                </a:moveTo>
                <a:lnTo>
                  <a:pt x="2756" y="7104"/>
                </a:lnTo>
                <a:lnTo>
                  <a:pt x="2756" y="8874"/>
                </a:lnTo>
                <a:lnTo>
                  <a:pt x="1451" y="8874"/>
                </a:lnTo>
                <a:lnTo>
                  <a:pt x="1451" y="8832"/>
                </a:lnTo>
                <a:cubicBezTo>
                  <a:pt x="1451" y="7879"/>
                  <a:pt x="1955" y="7104"/>
                  <a:pt x="2576" y="7104"/>
                </a:cubicBezTo>
                <a:close/>
                <a:moveTo>
                  <a:pt x="3071" y="7104"/>
                </a:moveTo>
                <a:lnTo>
                  <a:pt x="4765" y="7104"/>
                </a:lnTo>
                <a:cubicBezTo>
                  <a:pt x="5385" y="7104"/>
                  <a:pt x="5889" y="7879"/>
                  <a:pt x="5889" y="8832"/>
                </a:cubicBezTo>
                <a:lnTo>
                  <a:pt x="5889" y="8874"/>
                </a:lnTo>
                <a:lnTo>
                  <a:pt x="3071" y="8874"/>
                </a:lnTo>
                <a:lnTo>
                  <a:pt x="3071" y="7104"/>
                </a:lnTo>
                <a:close/>
                <a:moveTo>
                  <a:pt x="1451" y="9356"/>
                </a:moveTo>
                <a:lnTo>
                  <a:pt x="2756" y="9356"/>
                </a:lnTo>
                <a:lnTo>
                  <a:pt x="2756" y="10879"/>
                </a:lnTo>
                <a:lnTo>
                  <a:pt x="1451" y="10879"/>
                </a:lnTo>
                <a:lnTo>
                  <a:pt x="1451" y="9356"/>
                </a:lnTo>
                <a:close/>
                <a:moveTo>
                  <a:pt x="3071" y="9356"/>
                </a:moveTo>
                <a:lnTo>
                  <a:pt x="4236" y="9356"/>
                </a:lnTo>
                <a:lnTo>
                  <a:pt x="4236" y="10879"/>
                </a:lnTo>
                <a:lnTo>
                  <a:pt x="3071" y="10879"/>
                </a:lnTo>
                <a:lnTo>
                  <a:pt x="3071" y="9356"/>
                </a:lnTo>
                <a:close/>
                <a:moveTo>
                  <a:pt x="4550" y="9356"/>
                </a:moveTo>
                <a:lnTo>
                  <a:pt x="5889" y="9356"/>
                </a:lnTo>
                <a:lnTo>
                  <a:pt x="5889" y="10879"/>
                </a:lnTo>
                <a:lnTo>
                  <a:pt x="4550" y="10879"/>
                </a:lnTo>
                <a:lnTo>
                  <a:pt x="4550" y="9356"/>
                </a:lnTo>
                <a:close/>
                <a:moveTo>
                  <a:pt x="1451" y="11362"/>
                </a:moveTo>
                <a:lnTo>
                  <a:pt x="2756" y="11362"/>
                </a:lnTo>
                <a:lnTo>
                  <a:pt x="2756" y="13121"/>
                </a:lnTo>
                <a:lnTo>
                  <a:pt x="2576" y="13121"/>
                </a:lnTo>
                <a:cubicBezTo>
                  <a:pt x="1955" y="13121"/>
                  <a:pt x="1451" y="12349"/>
                  <a:pt x="1451" y="11395"/>
                </a:cubicBezTo>
                <a:lnTo>
                  <a:pt x="1451" y="11362"/>
                </a:lnTo>
                <a:close/>
                <a:moveTo>
                  <a:pt x="3071" y="11362"/>
                </a:moveTo>
                <a:lnTo>
                  <a:pt x="4236" y="11362"/>
                </a:lnTo>
                <a:lnTo>
                  <a:pt x="4236" y="13121"/>
                </a:lnTo>
                <a:lnTo>
                  <a:pt x="3071" y="13121"/>
                </a:lnTo>
                <a:lnTo>
                  <a:pt x="3071" y="11362"/>
                </a:lnTo>
                <a:close/>
                <a:moveTo>
                  <a:pt x="4550" y="11362"/>
                </a:moveTo>
                <a:lnTo>
                  <a:pt x="5889" y="11362"/>
                </a:lnTo>
                <a:lnTo>
                  <a:pt x="5889" y="11395"/>
                </a:lnTo>
                <a:cubicBezTo>
                  <a:pt x="5889" y="12349"/>
                  <a:pt x="5385" y="13121"/>
                  <a:pt x="4765" y="13121"/>
                </a:cubicBezTo>
                <a:lnTo>
                  <a:pt x="4550" y="13121"/>
                </a:lnTo>
                <a:lnTo>
                  <a:pt x="4550" y="11362"/>
                </a:lnTo>
                <a:close/>
                <a:moveTo>
                  <a:pt x="1662" y="16421"/>
                </a:moveTo>
                <a:lnTo>
                  <a:pt x="2082" y="16421"/>
                </a:lnTo>
                <a:cubicBezTo>
                  <a:pt x="2162" y="16421"/>
                  <a:pt x="2224" y="16520"/>
                  <a:pt x="2224" y="16647"/>
                </a:cubicBezTo>
                <a:lnTo>
                  <a:pt x="2224" y="17908"/>
                </a:lnTo>
                <a:cubicBezTo>
                  <a:pt x="2224" y="18015"/>
                  <a:pt x="2157" y="18113"/>
                  <a:pt x="2084" y="18113"/>
                </a:cubicBezTo>
                <a:lnTo>
                  <a:pt x="1659" y="18113"/>
                </a:lnTo>
                <a:cubicBezTo>
                  <a:pt x="1586" y="18113"/>
                  <a:pt x="1523" y="18012"/>
                  <a:pt x="1523" y="17898"/>
                </a:cubicBezTo>
                <a:lnTo>
                  <a:pt x="1523" y="16639"/>
                </a:lnTo>
                <a:cubicBezTo>
                  <a:pt x="1523" y="16520"/>
                  <a:pt x="1586" y="16421"/>
                  <a:pt x="1662" y="16421"/>
                </a:cubicBezTo>
                <a:close/>
                <a:moveTo>
                  <a:pt x="2613" y="16421"/>
                </a:moveTo>
                <a:lnTo>
                  <a:pt x="2952" y="16421"/>
                </a:lnTo>
                <a:lnTo>
                  <a:pt x="2952" y="17898"/>
                </a:lnTo>
                <a:lnTo>
                  <a:pt x="3092" y="17898"/>
                </a:lnTo>
                <a:lnTo>
                  <a:pt x="3092" y="17467"/>
                </a:lnTo>
                <a:cubicBezTo>
                  <a:pt x="3094" y="17393"/>
                  <a:pt x="3122" y="17345"/>
                  <a:pt x="3163" y="17345"/>
                </a:cubicBezTo>
                <a:cubicBezTo>
                  <a:pt x="3206" y="17345"/>
                  <a:pt x="3234" y="17393"/>
                  <a:pt x="3234" y="17464"/>
                </a:cubicBezTo>
                <a:lnTo>
                  <a:pt x="3234" y="17994"/>
                </a:lnTo>
                <a:cubicBezTo>
                  <a:pt x="3234" y="18065"/>
                  <a:pt x="3206" y="18113"/>
                  <a:pt x="3168" y="18113"/>
                </a:cubicBezTo>
                <a:lnTo>
                  <a:pt x="2613" y="18113"/>
                </a:lnTo>
                <a:cubicBezTo>
                  <a:pt x="2565" y="18113"/>
                  <a:pt x="2533" y="18070"/>
                  <a:pt x="2533" y="18006"/>
                </a:cubicBezTo>
                <a:cubicBezTo>
                  <a:pt x="2533" y="17940"/>
                  <a:pt x="2565" y="17897"/>
                  <a:pt x="2613" y="17898"/>
                </a:cubicBezTo>
                <a:lnTo>
                  <a:pt x="2812" y="17898"/>
                </a:lnTo>
                <a:lnTo>
                  <a:pt x="2812" y="16639"/>
                </a:lnTo>
                <a:lnTo>
                  <a:pt x="2613" y="16639"/>
                </a:lnTo>
                <a:cubicBezTo>
                  <a:pt x="2565" y="16637"/>
                  <a:pt x="2533" y="16594"/>
                  <a:pt x="2533" y="16530"/>
                </a:cubicBezTo>
                <a:cubicBezTo>
                  <a:pt x="2533" y="16464"/>
                  <a:pt x="2565" y="16421"/>
                  <a:pt x="2613" y="16421"/>
                </a:cubicBezTo>
                <a:close/>
                <a:moveTo>
                  <a:pt x="3619" y="16421"/>
                </a:moveTo>
                <a:lnTo>
                  <a:pt x="4099" y="16421"/>
                </a:lnTo>
                <a:cubicBezTo>
                  <a:pt x="4182" y="16421"/>
                  <a:pt x="4244" y="16517"/>
                  <a:pt x="4244" y="16647"/>
                </a:cubicBezTo>
                <a:lnTo>
                  <a:pt x="4243" y="17158"/>
                </a:lnTo>
                <a:cubicBezTo>
                  <a:pt x="4243" y="17285"/>
                  <a:pt x="4182" y="17379"/>
                  <a:pt x="4101" y="17379"/>
                </a:cubicBezTo>
                <a:lnTo>
                  <a:pt x="3685" y="17379"/>
                </a:lnTo>
                <a:lnTo>
                  <a:pt x="3685" y="17898"/>
                </a:lnTo>
                <a:lnTo>
                  <a:pt x="4163" y="17898"/>
                </a:lnTo>
                <a:cubicBezTo>
                  <a:pt x="4213" y="17898"/>
                  <a:pt x="4243" y="17940"/>
                  <a:pt x="4243" y="18006"/>
                </a:cubicBezTo>
                <a:cubicBezTo>
                  <a:pt x="4243" y="18070"/>
                  <a:pt x="4213" y="18113"/>
                  <a:pt x="4165" y="18113"/>
                </a:cubicBezTo>
                <a:lnTo>
                  <a:pt x="3540" y="18113"/>
                </a:lnTo>
                <a:lnTo>
                  <a:pt x="3540" y="17379"/>
                </a:lnTo>
                <a:cubicBezTo>
                  <a:pt x="3540" y="17252"/>
                  <a:pt x="3603" y="17158"/>
                  <a:pt x="3685" y="17158"/>
                </a:cubicBezTo>
                <a:lnTo>
                  <a:pt x="4099" y="17158"/>
                </a:lnTo>
                <a:lnTo>
                  <a:pt x="4099" y="16637"/>
                </a:lnTo>
                <a:lnTo>
                  <a:pt x="3619" y="16637"/>
                </a:lnTo>
                <a:cubicBezTo>
                  <a:pt x="3573" y="16637"/>
                  <a:pt x="3540" y="16594"/>
                  <a:pt x="3540" y="16530"/>
                </a:cubicBezTo>
                <a:cubicBezTo>
                  <a:pt x="3540" y="16464"/>
                  <a:pt x="3571" y="16421"/>
                  <a:pt x="3619" y="16421"/>
                </a:cubicBezTo>
                <a:close/>
                <a:moveTo>
                  <a:pt x="4628" y="16421"/>
                </a:moveTo>
                <a:lnTo>
                  <a:pt x="5107" y="16421"/>
                </a:lnTo>
                <a:cubicBezTo>
                  <a:pt x="5184" y="16421"/>
                  <a:pt x="5246" y="16506"/>
                  <a:pt x="5246" y="16608"/>
                </a:cubicBezTo>
                <a:lnTo>
                  <a:pt x="5246" y="17080"/>
                </a:lnTo>
                <a:cubicBezTo>
                  <a:pt x="5246" y="17156"/>
                  <a:pt x="5232" y="17211"/>
                  <a:pt x="5195" y="17270"/>
                </a:cubicBezTo>
                <a:cubicBezTo>
                  <a:pt x="5237" y="17341"/>
                  <a:pt x="5249" y="17394"/>
                  <a:pt x="5249" y="17490"/>
                </a:cubicBezTo>
                <a:lnTo>
                  <a:pt x="5249" y="17898"/>
                </a:lnTo>
                <a:cubicBezTo>
                  <a:pt x="5249" y="18020"/>
                  <a:pt x="5189" y="18113"/>
                  <a:pt x="5109" y="18113"/>
                </a:cubicBezTo>
                <a:lnTo>
                  <a:pt x="4629" y="18113"/>
                </a:lnTo>
                <a:cubicBezTo>
                  <a:pt x="4581" y="18113"/>
                  <a:pt x="4548" y="18070"/>
                  <a:pt x="4548" y="18006"/>
                </a:cubicBezTo>
                <a:cubicBezTo>
                  <a:pt x="4548" y="17940"/>
                  <a:pt x="4582" y="17897"/>
                  <a:pt x="4628" y="17898"/>
                </a:cubicBezTo>
                <a:lnTo>
                  <a:pt x="5107" y="17898"/>
                </a:lnTo>
                <a:lnTo>
                  <a:pt x="5107" y="17508"/>
                </a:lnTo>
                <a:cubicBezTo>
                  <a:pt x="5109" y="17422"/>
                  <a:pt x="5083" y="17376"/>
                  <a:pt x="5033" y="17376"/>
                </a:cubicBezTo>
                <a:lnTo>
                  <a:pt x="4770" y="17376"/>
                </a:lnTo>
                <a:cubicBezTo>
                  <a:pt x="4722" y="17376"/>
                  <a:pt x="4690" y="17333"/>
                  <a:pt x="4690" y="17270"/>
                </a:cubicBezTo>
                <a:cubicBezTo>
                  <a:pt x="4690" y="17206"/>
                  <a:pt x="4723" y="17161"/>
                  <a:pt x="4770" y="17161"/>
                </a:cubicBezTo>
                <a:lnTo>
                  <a:pt x="5033" y="17161"/>
                </a:lnTo>
                <a:cubicBezTo>
                  <a:pt x="5081" y="17161"/>
                  <a:pt x="5106" y="17115"/>
                  <a:pt x="5106" y="17026"/>
                </a:cubicBezTo>
                <a:lnTo>
                  <a:pt x="5106" y="16637"/>
                </a:lnTo>
                <a:lnTo>
                  <a:pt x="4629" y="16637"/>
                </a:lnTo>
                <a:cubicBezTo>
                  <a:pt x="4581" y="16637"/>
                  <a:pt x="4548" y="16594"/>
                  <a:pt x="4548" y="16530"/>
                </a:cubicBezTo>
                <a:cubicBezTo>
                  <a:pt x="4548" y="16464"/>
                  <a:pt x="4582" y="16421"/>
                  <a:pt x="4628" y="16421"/>
                </a:cubicBezTo>
                <a:close/>
                <a:moveTo>
                  <a:pt x="6648" y="16421"/>
                </a:moveTo>
                <a:cubicBezTo>
                  <a:pt x="6689" y="16421"/>
                  <a:pt x="6717" y="16469"/>
                  <a:pt x="6717" y="16541"/>
                </a:cubicBezTo>
                <a:lnTo>
                  <a:pt x="6717" y="17342"/>
                </a:lnTo>
                <a:lnTo>
                  <a:pt x="6994" y="17342"/>
                </a:lnTo>
                <a:lnTo>
                  <a:pt x="6994" y="16727"/>
                </a:lnTo>
                <a:cubicBezTo>
                  <a:pt x="6996" y="16656"/>
                  <a:pt x="7023" y="16608"/>
                  <a:pt x="7067" y="16608"/>
                </a:cubicBezTo>
                <a:cubicBezTo>
                  <a:pt x="7108" y="16608"/>
                  <a:pt x="7136" y="16656"/>
                  <a:pt x="7136" y="16727"/>
                </a:cubicBezTo>
                <a:lnTo>
                  <a:pt x="7136" y="17342"/>
                </a:lnTo>
                <a:cubicBezTo>
                  <a:pt x="7185" y="17352"/>
                  <a:pt x="7208" y="17385"/>
                  <a:pt x="7208" y="17449"/>
                </a:cubicBezTo>
                <a:cubicBezTo>
                  <a:pt x="7208" y="17504"/>
                  <a:pt x="7176" y="17558"/>
                  <a:pt x="7144" y="17558"/>
                </a:cubicBezTo>
                <a:lnTo>
                  <a:pt x="7138" y="17558"/>
                </a:lnTo>
                <a:lnTo>
                  <a:pt x="7138" y="17991"/>
                </a:lnTo>
                <a:cubicBezTo>
                  <a:pt x="7136" y="18065"/>
                  <a:pt x="7108" y="18113"/>
                  <a:pt x="7067" y="18113"/>
                </a:cubicBezTo>
                <a:cubicBezTo>
                  <a:pt x="7023" y="18113"/>
                  <a:pt x="6996" y="18065"/>
                  <a:pt x="6996" y="17994"/>
                </a:cubicBezTo>
                <a:lnTo>
                  <a:pt x="6996" y="17560"/>
                </a:lnTo>
                <a:lnTo>
                  <a:pt x="6577" y="17560"/>
                </a:lnTo>
                <a:lnTo>
                  <a:pt x="6577" y="16546"/>
                </a:lnTo>
                <a:cubicBezTo>
                  <a:pt x="6577" y="16470"/>
                  <a:pt x="6605" y="16421"/>
                  <a:pt x="6648" y="16421"/>
                </a:cubicBezTo>
                <a:close/>
                <a:moveTo>
                  <a:pt x="8592" y="16421"/>
                </a:moveTo>
                <a:lnTo>
                  <a:pt x="8663" y="16421"/>
                </a:lnTo>
                <a:cubicBezTo>
                  <a:pt x="8704" y="16421"/>
                  <a:pt x="8735" y="16469"/>
                  <a:pt x="8735" y="16530"/>
                </a:cubicBezTo>
                <a:cubicBezTo>
                  <a:pt x="8735" y="16591"/>
                  <a:pt x="8711" y="16629"/>
                  <a:pt x="8664" y="16634"/>
                </a:cubicBezTo>
                <a:lnTo>
                  <a:pt x="8664" y="17337"/>
                </a:lnTo>
                <a:lnTo>
                  <a:pt x="9156" y="17337"/>
                </a:lnTo>
                <a:cubicBezTo>
                  <a:pt x="9197" y="17337"/>
                  <a:pt x="9223" y="17385"/>
                  <a:pt x="9223" y="17454"/>
                </a:cubicBezTo>
                <a:lnTo>
                  <a:pt x="9223" y="18001"/>
                </a:lnTo>
                <a:cubicBezTo>
                  <a:pt x="9223" y="18067"/>
                  <a:pt x="9194" y="18113"/>
                  <a:pt x="9149" y="18113"/>
                </a:cubicBezTo>
                <a:lnTo>
                  <a:pt x="8597" y="18113"/>
                </a:lnTo>
                <a:cubicBezTo>
                  <a:pt x="8555" y="18113"/>
                  <a:pt x="8522" y="18065"/>
                  <a:pt x="8522" y="18004"/>
                </a:cubicBezTo>
                <a:lnTo>
                  <a:pt x="8522" y="16525"/>
                </a:lnTo>
                <a:cubicBezTo>
                  <a:pt x="8522" y="16467"/>
                  <a:pt x="8554" y="16421"/>
                  <a:pt x="8592" y="16421"/>
                </a:cubicBezTo>
                <a:close/>
                <a:moveTo>
                  <a:pt x="9608" y="16421"/>
                </a:moveTo>
                <a:lnTo>
                  <a:pt x="10233" y="16421"/>
                </a:lnTo>
                <a:lnTo>
                  <a:pt x="10235" y="17078"/>
                </a:lnTo>
                <a:cubicBezTo>
                  <a:pt x="10235" y="17121"/>
                  <a:pt x="10228" y="17146"/>
                  <a:pt x="10208" y="17171"/>
                </a:cubicBezTo>
                <a:lnTo>
                  <a:pt x="9983" y="17467"/>
                </a:lnTo>
                <a:cubicBezTo>
                  <a:pt x="9964" y="17495"/>
                  <a:pt x="9956" y="17517"/>
                  <a:pt x="9956" y="17555"/>
                </a:cubicBezTo>
                <a:lnTo>
                  <a:pt x="9956" y="17991"/>
                </a:lnTo>
                <a:cubicBezTo>
                  <a:pt x="9956" y="18065"/>
                  <a:pt x="9927" y="18113"/>
                  <a:pt x="9885" y="18113"/>
                </a:cubicBezTo>
                <a:cubicBezTo>
                  <a:pt x="9844" y="18113"/>
                  <a:pt x="9816" y="18065"/>
                  <a:pt x="9816" y="17994"/>
                </a:cubicBezTo>
                <a:lnTo>
                  <a:pt x="9816" y="17454"/>
                </a:lnTo>
                <a:cubicBezTo>
                  <a:pt x="9816" y="17416"/>
                  <a:pt x="9822" y="17396"/>
                  <a:pt x="9840" y="17371"/>
                </a:cubicBezTo>
                <a:lnTo>
                  <a:pt x="10061" y="17078"/>
                </a:lnTo>
                <a:cubicBezTo>
                  <a:pt x="10091" y="17040"/>
                  <a:pt x="10095" y="17024"/>
                  <a:pt x="10095" y="16963"/>
                </a:cubicBezTo>
                <a:lnTo>
                  <a:pt x="10095" y="16637"/>
                </a:lnTo>
                <a:lnTo>
                  <a:pt x="9673" y="16637"/>
                </a:lnTo>
                <a:cubicBezTo>
                  <a:pt x="9666" y="16700"/>
                  <a:pt x="9643" y="16735"/>
                  <a:pt x="9605" y="16735"/>
                </a:cubicBezTo>
                <a:cubicBezTo>
                  <a:pt x="9564" y="16735"/>
                  <a:pt x="9534" y="16687"/>
                  <a:pt x="9534" y="16621"/>
                </a:cubicBezTo>
                <a:lnTo>
                  <a:pt x="9534" y="16548"/>
                </a:lnTo>
                <a:cubicBezTo>
                  <a:pt x="9534" y="16467"/>
                  <a:pt x="9561" y="16421"/>
                  <a:pt x="9608" y="16421"/>
                </a:cubicBezTo>
                <a:close/>
                <a:moveTo>
                  <a:pt x="11698" y="16421"/>
                </a:moveTo>
                <a:lnTo>
                  <a:pt x="11975" y="16421"/>
                </a:lnTo>
                <a:cubicBezTo>
                  <a:pt x="12016" y="16421"/>
                  <a:pt x="12047" y="16472"/>
                  <a:pt x="12047" y="16538"/>
                </a:cubicBezTo>
                <a:lnTo>
                  <a:pt x="12047" y="17161"/>
                </a:lnTo>
                <a:cubicBezTo>
                  <a:pt x="12137" y="17176"/>
                  <a:pt x="12187" y="17257"/>
                  <a:pt x="12187" y="17389"/>
                </a:cubicBezTo>
                <a:lnTo>
                  <a:pt x="12187" y="17895"/>
                </a:lnTo>
                <a:cubicBezTo>
                  <a:pt x="12187" y="18017"/>
                  <a:pt x="12123" y="18113"/>
                  <a:pt x="12047" y="18113"/>
                </a:cubicBezTo>
                <a:lnTo>
                  <a:pt x="11622" y="18113"/>
                </a:lnTo>
                <a:cubicBezTo>
                  <a:pt x="11549" y="18113"/>
                  <a:pt x="11487" y="18015"/>
                  <a:pt x="11487" y="17908"/>
                </a:cubicBezTo>
                <a:lnTo>
                  <a:pt x="11487" y="17379"/>
                </a:lnTo>
                <a:cubicBezTo>
                  <a:pt x="11487" y="17259"/>
                  <a:pt x="11544" y="17171"/>
                  <a:pt x="11625" y="17161"/>
                </a:cubicBezTo>
                <a:lnTo>
                  <a:pt x="11625" y="16538"/>
                </a:lnTo>
                <a:cubicBezTo>
                  <a:pt x="11625" y="16467"/>
                  <a:pt x="11655" y="16421"/>
                  <a:pt x="11698" y="16421"/>
                </a:cubicBezTo>
                <a:close/>
                <a:moveTo>
                  <a:pt x="12569" y="16421"/>
                </a:moveTo>
                <a:lnTo>
                  <a:pt x="13121" y="16421"/>
                </a:lnTo>
                <a:cubicBezTo>
                  <a:pt x="13165" y="16421"/>
                  <a:pt x="13196" y="16469"/>
                  <a:pt x="13196" y="16533"/>
                </a:cubicBezTo>
                <a:lnTo>
                  <a:pt x="13196" y="18012"/>
                </a:lnTo>
                <a:cubicBezTo>
                  <a:pt x="13196" y="18067"/>
                  <a:pt x="13166" y="18113"/>
                  <a:pt x="13128" y="18113"/>
                </a:cubicBezTo>
                <a:lnTo>
                  <a:pt x="13057" y="18113"/>
                </a:lnTo>
                <a:cubicBezTo>
                  <a:pt x="13016" y="18113"/>
                  <a:pt x="12983" y="18065"/>
                  <a:pt x="12983" y="18004"/>
                </a:cubicBezTo>
                <a:cubicBezTo>
                  <a:pt x="12983" y="17943"/>
                  <a:pt x="13009" y="17908"/>
                  <a:pt x="13056" y="17900"/>
                </a:cubicBezTo>
                <a:lnTo>
                  <a:pt x="13056" y="17194"/>
                </a:lnTo>
                <a:lnTo>
                  <a:pt x="12564" y="17194"/>
                </a:lnTo>
                <a:cubicBezTo>
                  <a:pt x="12523" y="17194"/>
                  <a:pt x="12495" y="17149"/>
                  <a:pt x="12495" y="17078"/>
                </a:cubicBezTo>
                <a:lnTo>
                  <a:pt x="12495" y="16533"/>
                </a:lnTo>
                <a:cubicBezTo>
                  <a:pt x="12495" y="16467"/>
                  <a:pt x="12526" y="16421"/>
                  <a:pt x="12569" y="16421"/>
                </a:cubicBezTo>
                <a:close/>
                <a:moveTo>
                  <a:pt x="13645" y="16421"/>
                </a:moveTo>
                <a:lnTo>
                  <a:pt x="14064" y="16421"/>
                </a:lnTo>
                <a:cubicBezTo>
                  <a:pt x="14143" y="16421"/>
                  <a:pt x="14206" y="16520"/>
                  <a:pt x="14206" y="16647"/>
                </a:cubicBezTo>
                <a:lnTo>
                  <a:pt x="14206" y="17908"/>
                </a:lnTo>
                <a:cubicBezTo>
                  <a:pt x="14206" y="18015"/>
                  <a:pt x="14138" y="18113"/>
                  <a:pt x="14066" y="18113"/>
                </a:cubicBezTo>
                <a:lnTo>
                  <a:pt x="13642" y="18113"/>
                </a:lnTo>
                <a:cubicBezTo>
                  <a:pt x="13569" y="18113"/>
                  <a:pt x="13505" y="18012"/>
                  <a:pt x="13505" y="17898"/>
                </a:cubicBezTo>
                <a:lnTo>
                  <a:pt x="13505" y="16639"/>
                </a:lnTo>
                <a:cubicBezTo>
                  <a:pt x="13505" y="16520"/>
                  <a:pt x="13569" y="16421"/>
                  <a:pt x="13645" y="16421"/>
                </a:cubicBezTo>
                <a:close/>
                <a:moveTo>
                  <a:pt x="14594" y="16421"/>
                </a:moveTo>
                <a:lnTo>
                  <a:pt x="14935" y="16421"/>
                </a:lnTo>
                <a:lnTo>
                  <a:pt x="14935" y="17898"/>
                </a:lnTo>
                <a:lnTo>
                  <a:pt x="15074" y="17898"/>
                </a:lnTo>
                <a:lnTo>
                  <a:pt x="15074" y="17467"/>
                </a:lnTo>
                <a:cubicBezTo>
                  <a:pt x="15076" y="17393"/>
                  <a:pt x="15103" y="17345"/>
                  <a:pt x="15145" y="17345"/>
                </a:cubicBezTo>
                <a:cubicBezTo>
                  <a:pt x="15188" y="17345"/>
                  <a:pt x="15216" y="17393"/>
                  <a:pt x="15216" y="17464"/>
                </a:cubicBezTo>
                <a:lnTo>
                  <a:pt x="15216" y="17994"/>
                </a:lnTo>
                <a:cubicBezTo>
                  <a:pt x="15216" y="18065"/>
                  <a:pt x="15188" y="18113"/>
                  <a:pt x="15150" y="18113"/>
                </a:cubicBezTo>
                <a:lnTo>
                  <a:pt x="14594" y="18113"/>
                </a:lnTo>
                <a:cubicBezTo>
                  <a:pt x="14546" y="18113"/>
                  <a:pt x="14515" y="18070"/>
                  <a:pt x="14515" y="18006"/>
                </a:cubicBezTo>
                <a:cubicBezTo>
                  <a:pt x="14515" y="17940"/>
                  <a:pt x="14546" y="17897"/>
                  <a:pt x="14594" y="17898"/>
                </a:cubicBezTo>
                <a:lnTo>
                  <a:pt x="14794" y="17898"/>
                </a:lnTo>
                <a:lnTo>
                  <a:pt x="14794" y="16639"/>
                </a:lnTo>
                <a:lnTo>
                  <a:pt x="14594" y="16639"/>
                </a:lnTo>
                <a:cubicBezTo>
                  <a:pt x="14546" y="16637"/>
                  <a:pt x="14515" y="16594"/>
                  <a:pt x="14515" y="16530"/>
                </a:cubicBezTo>
                <a:cubicBezTo>
                  <a:pt x="14515" y="16464"/>
                  <a:pt x="14546" y="16421"/>
                  <a:pt x="14594" y="16421"/>
                </a:cubicBezTo>
                <a:close/>
                <a:moveTo>
                  <a:pt x="16545" y="16421"/>
                </a:moveTo>
                <a:lnTo>
                  <a:pt x="17025" y="16421"/>
                </a:lnTo>
                <a:cubicBezTo>
                  <a:pt x="17107" y="16421"/>
                  <a:pt x="17168" y="16517"/>
                  <a:pt x="17168" y="16647"/>
                </a:cubicBezTo>
                <a:lnTo>
                  <a:pt x="17168" y="17158"/>
                </a:lnTo>
                <a:cubicBezTo>
                  <a:pt x="17168" y="17285"/>
                  <a:pt x="17107" y="17379"/>
                  <a:pt x="17026" y="17379"/>
                </a:cubicBezTo>
                <a:lnTo>
                  <a:pt x="16609" y="17379"/>
                </a:lnTo>
                <a:lnTo>
                  <a:pt x="16609" y="17898"/>
                </a:lnTo>
                <a:lnTo>
                  <a:pt x="17087" y="17898"/>
                </a:lnTo>
                <a:cubicBezTo>
                  <a:pt x="17137" y="17898"/>
                  <a:pt x="17168" y="17940"/>
                  <a:pt x="17168" y="18006"/>
                </a:cubicBezTo>
                <a:cubicBezTo>
                  <a:pt x="17168" y="18070"/>
                  <a:pt x="17137" y="18113"/>
                  <a:pt x="17089" y="18113"/>
                </a:cubicBezTo>
                <a:lnTo>
                  <a:pt x="16466" y="18113"/>
                </a:lnTo>
                <a:lnTo>
                  <a:pt x="16466" y="17379"/>
                </a:lnTo>
                <a:cubicBezTo>
                  <a:pt x="16466" y="17252"/>
                  <a:pt x="16527" y="17158"/>
                  <a:pt x="16609" y="17158"/>
                </a:cubicBezTo>
                <a:lnTo>
                  <a:pt x="17025" y="17158"/>
                </a:lnTo>
                <a:lnTo>
                  <a:pt x="17025" y="16637"/>
                </a:lnTo>
                <a:lnTo>
                  <a:pt x="16545" y="16637"/>
                </a:lnTo>
                <a:cubicBezTo>
                  <a:pt x="16499" y="16637"/>
                  <a:pt x="16466" y="16594"/>
                  <a:pt x="16466" y="16530"/>
                </a:cubicBezTo>
                <a:cubicBezTo>
                  <a:pt x="16466" y="16464"/>
                  <a:pt x="16497" y="16421"/>
                  <a:pt x="16545" y="16421"/>
                </a:cubicBezTo>
                <a:close/>
                <a:moveTo>
                  <a:pt x="17553" y="16421"/>
                </a:moveTo>
                <a:lnTo>
                  <a:pt x="18033" y="16421"/>
                </a:lnTo>
                <a:cubicBezTo>
                  <a:pt x="18109" y="16421"/>
                  <a:pt x="18171" y="16506"/>
                  <a:pt x="18171" y="16608"/>
                </a:cubicBezTo>
                <a:lnTo>
                  <a:pt x="18171" y="17080"/>
                </a:lnTo>
                <a:cubicBezTo>
                  <a:pt x="18171" y="17156"/>
                  <a:pt x="18157" y="17211"/>
                  <a:pt x="18121" y="17270"/>
                </a:cubicBezTo>
                <a:cubicBezTo>
                  <a:pt x="18162" y="17341"/>
                  <a:pt x="18175" y="17394"/>
                  <a:pt x="18175" y="17490"/>
                </a:cubicBezTo>
                <a:lnTo>
                  <a:pt x="18175" y="17898"/>
                </a:lnTo>
                <a:cubicBezTo>
                  <a:pt x="18175" y="18020"/>
                  <a:pt x="18114" y="18113"/>
                  <a:pt x="18035" y="18113"/>
                </a:cubicBezTo>
                <a:lnTo>
                  <a:pt x="17555" y="18113"/>
                </a:lnTo>
                <a:cubicBezTo>
                  <a:pt x="17507" y="18113"/>
                  <a:pt x="17474" y="18070"/>
                  <a:pt x="17474" y="18006"/>
                </a:cubicBezTo>
                <a:cubicBezTo>
                  <a:pt x="17474" y="17940"/>
                  <a:pt x="17507" y="17897"/>
                  <a:pt x="17553" y="17898"/>
                </a:cubicBezTo>
                <a:lnTo>
                  <a:pt x="18033" y="17898"/>
                </a:lnTo>
                <a:lnTo>
                  <a:pt x="18033" y="17508"/>
                </a:lnTo>
                <a:cubicBezTo>
                  <a:pt x="18035" y="17422"/>
                  <a:pt x="18008" y="17376"/>
                  <a:pt x="17959" y="17376"/>
                </a:cubicBezTo>
                <a:lnTo>
                  <a:pt x="17695" y="17376"/>
                </a:lnTo>
                <a:cubicBezTo>
                  <a:pt x="17647" y="17376"/>
                  <a:pt x="17616" y="17333"/>
                  <a:pt x="17616" y="17270"/>
                </a:cubicBezTo>
                <a:cubicBezTo>
                  <a:pt x="17616" y="17206"/>
                  <a:pt x="17647" y="17161"/>
                  <a:pt x="17693" y="17161"/>
                </a:cubicBezTo>
                <a:lnTo>
                  <a:pt x="17959" y="17161"/>
                </a:lnTo>
                <a:cubicBezTo>
                  <a:pt x="18007" y="17161"/>
                  <a:pt x="18031" y="17115"/>
                  <a:pt x="18031" y="17026"/>
                </a:cubicBezTo>
                <a:lnTo>
                  <a:pt x="18031" y="16637"/>
                </a:lnTo>
                <a:lnTo>
                  <a:pt x="17555" y="16637"/>
                </a:lnTo>
                <a:cubicBezTo>
                  <a:pt x="17507" y="16637"/>
                  <a:pt x="17474" y="16594"/>
                  <a:pt x="17474" y="16530"/>
                </a:cubicBezTo>
                <a:cubicBezTo>
                  <a:pt x="17474" y="16464"/>
                  <a:pt x="17507" y="16421"/>
                  <a:pt x="17553" y="16421"/>
                </a:cubicBezTo>
                <a:close/>
                <a:moveTo>
                  <a:pt x="18629" y="16421"/>
                </a:moveTo>
                <a:cubicBezTo>
                  <a:pt x="18671" y="16421"/>
                  <a:pt x="18698" y="16469"/>
                  <a:pt x="18698" y="16541"/>
                </a:cubicBezTo>
                <a:lnTo>
                  <a:pt x="18698" y="17342"/>
                </a:lnTo>
                <a:lnTo>
                  <a:pt x="18977" y="17342"/>
                </a:lnTo>
                <a:lnTo>
                  <a:pt x="18977" y="16727"/>
                </a:lnTo>
                <a:cubicBezTo>
                  <a:pt x="18979" y="16656"/>
                  <a:pt x="19007" y="16608"/>
                  <a:pt x="19050" y="16608"/>
                </a:cubicBezTo>
                <a:cubicBezTo>
                  <a:pt x="19091" y="16608"/>
                  <a:pt x="19119" y="16656"/>
                  <a:pt x="19119" y="16727"/>
                </a:cubicBezTo>
                <a:lnTo>
                  <a:pt x="19119" y="17342"/>
                </a:lnTo>
                <a:cubicBezTo>
                  <a:pt x="19169" y="17352"/>
                  <a:pt x="19190" y="17385"/>
                  <a:pt x="19190" y="17449"/>
                </a:cubicBezTo>
                <a:cubicBezTo>
                  <a:pt x="19190" y="17504"/>
                  <a:pt x="19159" y="17558"/>
                  <a:pt x="19127" y="17558"/>
                </a:cubicBezTo>
                <a:lnTo>
                  <a:pt x="19121" y="17558"/>
                </a:lnTo>
                <a:lnTo>
                  <a:pt x="19121" y="17991"/>
                </a:lnTo>
                <a:cubicBezTo>
                  <a:pt x="19119" y="18065"/>
                  <a:pt x="19091" y="18113"/>
                  <a:pt x="19050" y="18113"/>
                </a:cubicBezTo>
                <a:cubicBezTo>
                  <a:pt x="19007" y="18113"/>
                  <a:pt x="18979" y="18065"/>
                  <a:pt x="18979" y="17994"/>
                </a:cubicBezTo>
                <a:lnTo>
                  <a:pt x="18979" y="17560"/>
                </a:lnTo>
                <a:lnTo>
                  <a:pt x="18558" y="17560"/>
                </a:lnTo>
                <a:lnTo>
                  <a:pt x="18558" y="16546"/>
                </a:lnTo>
                <a:cubicBezTo>
                  <a:pt x="18558" y="16470"/>
                  <a:pt x="18586" y="16421"/>
                  <a:pt x="18629" y="16421"/>
                </a:cubicBezTo>
                <a:close/>
                <a:moveTo>
                  <a:pt x="7653" y="16424"/>
                </a:moveTo>
                <a:lnTo>
                  <a:pt x="8132" y="16424"/>
                </a:lnTo>
                <a:cubicBezTo>
                  <a:pt x="8182" y="16421"/>
                  <a:pt x="8213" y="16464"/>
                  <a:pt x="8213" y="16530"/>
                </a:cubicBezTo>
                <a:cubicBezTo>
                  <a:pt x="8213" y="16594"/>
                  <a:pt x="8182" y="16637"/>
                  <a:pt x="8134" y="16637"/>
                </a:cubicBezTo>
                <a:lnTo>
                  <a:pt x="7796" y="16637"/>
                </a:lnTo>
                <a:lnTo>
                  <a:pt x="7795" y="17163"/>
                </a:lnTo>
                <a:lnTo>
                  <a:pt x="8071" y="17163"/>
                </a:lnTo>
                <a:cubicBezTo>
                  <a:pt x="8153" y="17163"/>
                  <a:pt x="8212" y="17254"/>
                  <a:pt x="8212" y="17376"/>
                </a:cubicBezTo>
                <a:lnTo>
                  <a:pt x="8212" y="17895"/>
                </a:lnTo>
                <a:cubicBezTo>
                  <a:pt x="8212" y="18017"/>
                  <a:pt x="8149" y="18113"/>
                  <a:pt x="8071" y="18113"/>
                </a:cubicBezTo>
                <a:lnTo>
                  <a:pt x="7749" y="18113"/>
                </a:lnTo>
                <a:cubicBezTo>
                  <a:pt x="7726" y="18113"/>
                  <a:pt x="7684" y="18100"/>
                  <a:pt x="7663" y="18084"/>
                </a:cubicBezTo>
                <a:lnTo>
                  <a:pt x="7577" y="18027"/>
                </a:lnTo>
                <a:cubicBezTo>
                  <a:pt x="7529" y="17994"/>
                  <a:pt x="7512" y="17966"/>
                  <a:pt x="7512" y="17913"/>
                </a:cubicBezTo>
                <a:cubicBezTo>
                  <a:pt x="7512" y="17855"/>
                  <a:pt x="7544" y="17807"/>
                  <a:pt x="7580" y="17807"/>
                </a:cubicBezTo>
                <a:cubicBezTo>
                  <a:pt x="7593" y="17807"/>
                  <a:pt x="7606" y="17809"/>
                  <a:pt x="7619" y="17820"/>
                </a:cubicBezTo>
                <a:lnTo>
                  <a:pt x="7634" y="17830"/>
                </a:lnTo>
                <a:lnTo>
                  <a:pt x="7710" y="17882"/>
                </a:lnTo>
                <a:cubicBezTo>
                  <a:pt x="7713" y="17885"/>
                  <a:pt x="7718" y="17887"/>
                  <a:pt x="7724" y="17890"/>
                </a:cubicBezTo>
                <a:cubicBezTo>
                  <a:pt x="7730" y="17892"/>
                  <a:pt x="7732" y="17895"/>
                  <a:pt x="7734" y="17895"/>
                </a:cubicBezTo>
                <a:lnTo>
                  <a:pt x="7752" y="17898"/>
                </a:lnTo>
                <a:lnTo>
                  <a:pt x="8071" y="17898"/>
                </a:lnTo>
                <a:lnTo>
                  <a:pt x="8071" y="17379"/>
                </a:lnTo>
                <a:lnTo>
                  <a:pt x="7653" y="17379"/>
                </a:lnTo>
                <a:lnTo>
                  <a:pt x="7653" y="16424"/>
                </a:lnTo>
                <a:close/>
                <a:moveTo>
                  <a:pt x="19636" y="16424"/>
                </a:moveTo>
                <a:lnTo>
                  <a:pt x="20115" y="16424"/>
                </a:lnTo>
                <a:cubicBezTo>
                  <a:pt x="20165" y="16421"/>
                  <a:pt x="20196" y="16464"/>
                  <a:pt x="20196" y="16530"/>
                </a:cubicBezTo>
                <a:cubicBezTo>
                  <a:pt x="20196" y="16594"/>
                  <a:pt x="20165" y="16637"/>
                  <a:pt x="20117" y="16637"/>
                </a:cubicBezTo>
                <a:lnTo>
                  <a:pt x="19778" y="16637"/>
                </a:lnTo>
                <a:lnTo>
                  <a:pt x="19776" y="17163"/>
                </a:lnTo>
                <a:lnTo>
                  <a:pt x="20053" y="17163"/>
                </a:lnTo>
                <a:cubicBezTo>
                  <a:pt x="20134" y="17163"/>
                  <a:pt x="20195" y="17254"/>
                  <a:pt x="20195" y="17376"/>
                </a:cubicBezTo>
                <a:lnTo>
                  <a:pt x="20195" y="17895"/>
                </a:lnTo>
                <a:cubicBezTo>
                  <a:pt x="20195" y="18017"/>
                  <a:pt x="20131" y="18113"/>
                  <a:pt x="20053" y="18113"/>
                </a:cubicBezTo>
                <a:lnTo>
                  <a:pt x="19732" y="18113"/>
                </a:lnTo>
                <a:cubicBezTo>
                  <a:pt x="19709" y="18113"/>
                  <a:pt x="19667" y="18100"/>
                  <a:pt x="19646" y="18084"/>
                </a:cubicBezTo>
                <a:lnTo>
                  <a:pt x="19560" y="18027"/>
                </a:lnTo>
                <a:cubicBezTo>
                  <a:pt x="19512" y="17994"/>
                  <a:pt x="19494" y="17966"/>
                  <a:pt x="19494" y="17913"/>
                </a:cubicBezTo>
                <a:cubicBezTo>
                  <a:pt x="19494" y="17855"/>
                  <a:pt x="19527" y="17807"/>
                  <a:pt x="19563" y="17807"/>
                </a:cubicBezTo>
                <a:cubicBezTo>
                  <a:pt x="19576" y="17807"/>
                  <a:pt x="19587" y="17809"/>
                  <a:pt x="19600" y="17820"/>
                </a:cubicBezTo>
                <a:lnTo>
                  <a:pt x="19615" y="17830"/>
                </a:lnTo>
                <a:lnTo>
                  <a:pt x="19691" y="17882"/>
                </a:lnTo>
                <a:cubicBezTo>
                  <a:pt x="19695" y="17885"/>
                  <a:pt x="19700" y="17887"/>
                  <a:pt x="19705" y="17890"/>
                </a:cubicBezTo>
                <a:cubicBezTo>
                  <a:pt x="19712" y="17892"/>
                  <a:pt x="19715" y="17895"/>
                  <a:pt x="19717" y="17895"/>
                </a:cubicBezTo>
                <a:lnTo>
                  <a:pt x="19734" y="17898"/>
                </a:lnTo>
                <a:lnTo>
                  <a:pt x="20053" y="17898"/>
                </a:lnTo>
                <a:lnTo>
                  <a:pt x="20053" y="17379"/>
                </a:lnTo>
                <a:lnTo>
                  <a:pt x="19636" y="17379"/>
                </a:lnTo>
                <a:lnTo>
                  <a:pt x="19636" y="16424"/>
                </a:lnTo>
                <a:close/>
                <a:moveTo>
                  <a:pt x="11767" y="16637"/>
                </a:moveTo>
                <a:lnTo>
                  <a:pt x="11767" y="17161"/>
                </a:lnTo>
                <a:lnTo>
                  <a:pt x="11905" y="17161"/>
                </a:lnTo>
                <a:lnTo>
                  <a:pt x="11905" y="16637"/>
                </a:lnTo>
                <a:lnTo>
                  <a:pt x="11767" y="16637"/>
                </a:lnTo>
                <a:close/>
                <a:moveTo>
                  <a:pt x="1662" y="16639"/>
                </a:moveTo>
                <a:lnTo>
                  <a:pt x="1662" y="17898"/>
                </a:lnTo>
                <a:lnTo>
                  <a:pt x="2082" y="17898"/>
                </a:lnTo>
                <a:lnTo>
                  <a:pt x="2082" y="16639"/>
                </a:lnTo>
                <a:lnTo>
                  <a:pt x="1662" y="16639"/>
                </a:lnTo>
                <a:close/>
                <a:moveTo>
                  <a:pt x="12637" y="16639"/>
                </a:moveTo>
                <a:lnTo>
                  <a:pt x="12637" y="16979"/>
                </a:lnTo>
                <a:lnTo>
                  <a:pt x="13054" y="16979"/>
                </a:lnTo>
                <a:lnTo>
                  <a:pt x="13054" y="16639"/>
                </a:lnTo>
                <a:lnTo>
                  <a:pt x="12637" y="16639"/>
                </a:lnTo>
                <a:close/>
                <a:moveTo>
                  <a:pt x="13645" y="16639"/>
                </a:moveTo>
                <a:lnTo>
                  <a:pt x="13645" y="17898"/>
                </a:lnTo>
                <a:lnTo>
                  <a:pt x="14064" y="17898"/>
                </a:lnTo>
                <a:lnTo>
                  <a:pt x="14064" y="16639"/>
                </a:lnTo>
                <a:lnTo>
                  <a:pt x="13645" y="16639"/>
                </a:lnTo>
                <a:close/>
                <a:moveTo>
                  <a:pt x="11625" y="17379"/>
                </a:moveTo>
                <a:lnTo>
                  <a:pt x="11625" y="17898"/>
                </a:lnTo>
                <a:lnTo>
                  <a:pt x="12046" y="17898"/>
                </a:lnTo>
                <a:lnTo>
                  <a:pt x="12046" y="17379"/>
                </a:lnTo>
                <a:lnTo>
                  <a:pt x="11625" y="17379"/>
                </a:lnTo>
                <a:close/>
                <a:moveTo>
                  <a:pt x="8664" y="17552"/>
                </a:moveTo>
                <a:lnTo>
                  <a:pt x="8664" y="17895"/>
                </a:lnTo>
                <a:lnTo>
                  <a:pt x="9083" y="17895"/>
                </a:lnTo>
                <a:lnTo>
                  <a:pt x="9083" y="17552"/>
                </a:lnTo>
                <a:lnTo>
                  <a:pt x="8664" y="17552"/>
                </a:lnTo>
                <a:close/>
              </a:path>
            </a:pathLst>
          </a:custGeom>
          <a:gradFill>
            <a:gsLst>
              <a:gs pos="0">
                <a:srgbClr val="00374A"/>
              </a:gs>
              <a:gs pos="100000">
                <a:srgbClr val="CBF0FF"/>
              </a:gs>
            </a:gsLst>
            <a:lin ang="17160000"/>
          </a:gradFill>
          <a:ln w="12700">
            <a:miter lim="400000"/>
          </a:ln>
        </p:spPr>
        <p:txBody>
          <a:bodyPr lIns="45718" tIns="45718" rIns="45718" bIns="45718" anchor="ctr"/>
          <a:lstStyle/>
          <a:p>
            <a:pPr>
              <a:defRPr>
                <a:latin typeface="Trebuchet MS"/>
                <a:ea typeface="Trebuchet MS"/>
                <a:cs typeface="Trebuchet MS"/>
                <a:sym typeface="Trebuchet MS"/>
              </a:defRPr>
            </a:pPr>
          </a:p>
        </p:txBody>
      </p:sp>
      <p:pic>
        <p:nvPicPr>
          <p:cNvPr id="29" name="IMG_0485.jpeg" descr="IMG_0485.jpeg"/>
          <p:cNvPicPr>
            <a:picLocks noChangeAspect="1"/>
          </p:cNvPicPr>
          <p:nvPr/>
        </p:nvPicPr>
        <p:blipFill>
          <a:blip r:embed="rId2">
            <a:extLst/>
          </a:blip>
          <a:stretch>
            <a:fillRect/>
          </a:stretch>
        </p:blipFill>
        <p:spPr>
          <a:xfrm>
            <a:off x="19962104" y="11447095"/>
            <a:ext cx="4094737" cy="1940738"/>
          </a:xfrm>
          <a:prstGeom prst="rect">
            <a:avLst/>
          </a:prstGeom>
          <a:ln w="12700">
            <a:miter lim="400000"/>
          </a:ln>
        </p:spPr>
      </p:pic>
      <p:grpSp>
        <p:nvGrpSpPr>
          <p:cNvPr id="34" name="Grouper"/>
          <p:cNvGrpSpPr/>
          <p:nvPr/>
        </p:nvGrpSpPr>
        <p:grpSpPr>
          <a:xfrm>
            <a:off x="643043" y="10114653"/>
            <a:ext cx="22187904" cy="88357"/>
            <a:chOff x="0" y="0"/>
            <a:chExt cx="22187902" cy="88355"/>
          </a:xfrm>
        </p:grpSpPr>
        <p:sp>
          <p:nvSpPr>
            <p:cNvPr id="30" name="Rectangle 20"/>
            <p:cNvSpPr/>
            <p:nvPr/>
          </p:nvSpPr>
          <p:spPr>
            <a:xfrm>
              <a:off x="0" y="0"/>
              <a:ext cx="5437745" cy="88356"/>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1" name="Rectangle 21"/>
            <p:cNvSpPr/>
            <p:nvPr/>
          </p:nvSpPr>
          <p:spPr>
            <a:xfrm>
              <a:off x="5583387" y="0"/>
              <a:ext cx="5437745" cy="88356"/>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2" name="Rectangle 22"/>
            <p:cNvSpPr/>
            <p:nvPr/>
          </p:nvSpPr>
          <p:spPr>
            <a:xfrm>
              <a:off x="11166772" y="0"/>
              <a:ext cx="5437746" cy="88356"/>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3" name="Rectangle 23"/>
            <p:cNvSpPr/>
            <p:nvPr/>
          </p:nvSpPr>
          <p:spPr>
            <a:xfrm>
              <a:off x="16750158" y="0"/>
              <a:ext cx="5437746" cy="88356"/>
            </a:xfrm>
            <a:prstGeom prst="rect">
              <a:avLst/>
            </a:prstGeom>
            <a:solidFill>
              <a:srgbClr val="3F50B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our company values"/>
          <p:cNvSpPr txBox="1"/>
          <p:nvPr/>
        </p:nvSpPr>
        <p:spPr>
          <a:xfrm>
            <a:off x="2862284" y="766742"/>
            <a:ext cx="11260666" cy="85328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0">
                <a:latin typeface="Rockwell Bold"/>
                <a:ea typeface="Rockwell Bold"/>
                <a:cs typeface="Rockwell Bold"/>
                <a:sym typeface="Rockwell Bold"/>
              </a:defRPr>
            </a:lvl1pPr>
          </a:lstStyle>
          <a:p>
            <a:pPr/>
            <a:r>
              <a:t>Analyse du profile de risque</a:t>
            </a:r>
          </a:p>
        </p:txBody>
      </p:sp>
      <p:pic>
        <p:nvPicPr>
          <p:cNvPr id="209" name="IMG_0522.jpeg" descr="IMG_0522.jpeg"/>
          <p:cNvPicPr>
            <a:picLocks noChangeAspect="1"/>
          </p:cNvPicPr>
          <p:nvPr/>
        </p:nvPicPr>
        <p:blipFill>
          <a:blip r:embed="rId2">
            <a:extLst/>
          </a:blip>
          <a:stretch>
            <a:fillRect/>
          </a:stretch>
        </p:blipFill>
        <p:spPr>
          <a:xfrm>
            <a:off x="2598902" y="2157314"/>
            <a:ext cx="6526787" cy="5656549"/>
          </a:xfrm>
          <a:prstGeom prst="rect">
            <a:avLst/>
          </a:prstGeom>
          <a:ln w="12700">
            <a:miter lim="400000"/>
          </a:ln>
        </p:spPr>
      </p:pic>
      <p:grpSp>
        <p:nvGrpSpPr>
          <p:cNvPr id="212" name="Grouper"/>
          <p:cNvGrpSpPr/>
          <p:nvPr/>
        </p:nvGrpSpPr>
        <p:grpSpPr>
          <a:xfrm>
            <a:off x="16426301" y="2228021"/>
            <a:ext cx="6405483" cy="5515135"/>
            <a:chOff x="0" y="0"/>
            <a:chExt cx="6405481" cy="5515133"/>
          </a:xfrm>
        </p:grpSpPr>
        <p:pic>
          <p:nvPicPr>
            <p:cNvPr id="210" name="IMG_0521.jpeg" descr="IMG_0521.jpeg"/>
            <p:cNvPicPr>
              <a:picLocks noChangeAspect="1"/>
            </p:cNvPicPr>
            <p:nvPr/>
          </p:nvPicPr>
          <p:blipFill>
            <a:blip r:embed="rId3">
              <a:extLst/>
            </a:blip>
            <a:stretch>
              <a:fillRect/>
            </a:stretch>
          </p:blipFill>
          <p:spPr>
            <a:xfrm>
              <a:off x="28424" y="-1"/>
              <a:ext cx="4475533" cy="2767765"/>
            </a:xfrm>
            <a:prstGeom prst="rect">
              <a:avLst/>
            </a:prstGeom>
            <a:ln w="12700" cap="flat">
              <a:noFill/>
              <a:miter lim="400000"/>
            </a:ln>
            <a:effectLst/>
          </p:spPr>
        </p:pic>
        <p:pic>
          <p:nvPicPr>
            <p:cNvPr id="211" name="IMG_0520.jpeg" descr="IMG_0520.jpeg"/>
            <p:cNvPicPr>
              <a:picLocks noChangeAspect="1"/>
            </p:cNvPicPr>
            <p:nvPr/>
          </p:nvPicPr>
          <p:blipFill>
            <a:blip r:embed="rId4">
              <a:extLst/>
            </a:blip>
            <a:stretch>
              <a:fillRect/>
            </a:stretch>
          </p:blipFill>
          <p:spPr>
            <a:xfrm>
              <a:off x="0" y="3023136"/>
              <a:ext cx="6405482" cy="2491998"/>
            </a:xfrm>
            <a:prstGeom prst="rect">
              <a:avLst/>
            </a:prstGeom>
            <a:ln w="12700" cap="flat">
              <a:noFill/>
              <a:miter lim="400000"/>
            </a:ln>
            <a:effectLst/>
          </p:spPr>
        </p:pic>
      </p:grpSp>
      <p:sp>
        <p:nvSpPr>
          <p:cNvPr id="213" name="write another line here…"/>
          <p:cNvSpPr txBox="1"/>
          <p:nvPr/>
        </p:nvSpPr>
        <p:spPr>
          <a:xfrm>
            <a:off x="2744353" y="7799878"/>
            <a:ext cx="5810315" cy="523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sz="2800">
                <a:solidFill>
                  <a:srgbClr val="005180"/>
                </a:solidFill>
              </a:defRPr>
            </a:pPr>
            <a:r>
              <a:t>Table</a:t>
            </a:r>
            <a:r>
              <a:rPr sz="2400"/>
              <a:t> 5</a:t>
            </a:r>
            <a:r>
              <a:rPr sz="2400">
                <a:solidFill>
                  <a:srgbClr val="000000"/>
                </a:solidFill>
              </a:rPr>
              <a:t> : </a:t>
            </a:r>
            <a:r>
              <a:rPr i="1" sz="2400">
                <a:solidFill>
                  <a:srgbClr val="000000"/>
                </a:solidFill>
              </a:rPr>
              <a:t>Tableau variables continues</a:t>
            </a:r>
          </a:p>
        </p:txBody>
      </p:sp>
      <p:sp>
        <p:nvSpPr>
          <p:cNvPr id="214" name="write another line here…"/>
          <p:cNvSpPr txBox="1"/>
          <p:nvPr/>
        </p:nvSpPr>
        <p:spPr>
          <a:xfrm>
            <a:off x="16445335" y="7761778"/>
            <a:ext cx="6507576" cy="523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sz="2800">
                <a:solidFill>
                  <a:srgbClr val="005180"/>
                </a:solidFill>
              </a:defRPr>
            </a:pPr>
            <a:r>
              <a:t>Table</a:t>
            </a:r>
            <a:r>
              <a:rPr sz="2400"/>
              <a:t> 6</a:t>
            </a:r>
            <a:r>
              <a:rPr sz="2400">
                <a:solidFill>
                  <a:srgbClr val="000000"/>
                </a:solidFill>
              </a:rPr>
              <a:t> : </a:t>
            </a:r>
            <a:r>
              <a:rPr i="1" sz="2400">
                <a:solidFill>
                  <a:srgbClr val="000000"/>
                </a:solidFill>
              </a:rPr>
              <a:t>Tableau variables catégoriques</a:t>
            </a:r>
          </a:p>
        </p:txBody>
      </p:sp>
      <p:grpSp>
        <p:nvGrpSpPr>
          <p:cNvPr id="217" name="Grouper"/>
          <p:cNvGrpSpPr/>
          <p:nvPr/>
        </p:nvGrpSpPr>
        <p:grpSpPr>
          <a:xfrm>
            <a:off x="12329953" y="9127949"/>
            <a:ext cx="79761" cy="4254223"/>
            <a:chOff x="0" y="0"/>
            <a:chExt cx="79760" cy="4254222"/>
          </a:xfrm>
        </p:grpSpPr>
        <p:sp>
          <p:nvSpPr>
            <p:cNvPr id="215" name="Rectangle 22"/>
            <p:cNvSpPr/>
            <p:nvPr/>
          </p:nvSpPr>
          <p:spPr>
            <a:xfrm rot="5400000">
              <a:off x="-1009622" y="1009621"/>
              <a:ext cx="2099004" cy="79761"/>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16" name="Rectangle 23"/>
            <p:cNvSpPr/>
            <p:nvPr/>
          </p:nvSpPr>
          <p:spPr>
            <a:xfrm rot="5400000">
              <a:off x="-1009622" y="3164841"/>
              <a:ext cx="2099004" cy="79761"/>
            </a:xfrm>
            <a:prstGeom prst="rect">
              <a:avLst/>
            </a:prstGeom>
            <a:solidFill>
              <a:srgbClr val="3F50B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218"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978355" y="9552925"/>
            <a:ext cx="10593934"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Trebuchet MS"/>
                <a:ea typeface="Trebuchet MS"/>
                <a:cs typeface="Trebuchet MS"/>
                <a:sym typeface="Trebuchet MS"/>
              </a:defRPr>
            </a:lvl1pPr>
          </a:lstStyle>
          <a:p>
            <a:pPr/>
            <a:r>
              <a:t>Ce tableau nous permet d’apprécier la moyenne des variable continue croiser à la variables cible le la nous permet en partie d’établir un profile de risque. On peut ici remarquer que pour l’ensemble des variables sélectionner on à une moyenne en cas de défaut très supérieur au cas de non défaut.  </a:t>
            </a:r>
          </a:p>
        </p:txBody>
      </p:sp>
      <p:sp>
        <p:nvSpPr>
          <p:cNvPr id="219"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14122951" y="9552925"/>
            <a:ext cx="9409177"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Trebuchet MS"/>
                <a:ea typeface="Trebuchet MS"/>
                <a:cs typeface="Trebuchet MS"/>
                <a:sym typeface="Trebuchet MS"/>
              </a:defRPr>
            </a:lvl1pPr>
          </a:lstStyle>
          <a:p>
            <a:pPr/>
            <a:r>
              <a:t>Ce table nous permet d’apprécier la répartition des modalités des variables catégoriques en fonction des variable cible cela nous permet de mieux cerner le comportement des clients qui conduit au risque de défaut.  </a:t>
            </a:r>
          </a:p>
        </p:txBody>
      </p:sp>
      <p:pic>
        <p:nvPicPr>
          <p:cNvPr id="220" name="18 18" descr="18 18"/>
          <p:cNvPicPr>
            <a:picLocks noChangeAspect="0"/>
          </p:cNvPicPr>
          <p:nvPr/>
        </p:nvPicPr>
        <p:blipFill>
          <a:blip r:embed="rId5">
            <a:extLst/>
          </a:blip>
          <a:stretch>
            <a:fillRect/>
          </a:stretch>
        </p:blipFill>
        <p:spPr>
          <a:xfrm>
            <a:off x="-837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20"/>
                                        </p:tgtEl>
                                        <p:attrNameLst>
                                          <p:attrName>style.visibility</p:attrName>
                                        </p:attrNameLst>
                                      </p:cBhvr>
                                      <p:to>
                                        <p:strVal val="visible"/>
                                      </p:to>
                                    </p:set>
                                    <p:anim calcmode="lin" valueType="num">
                                      <p:cBhvr>
                                        <p:cTn id="7" dur="1000" fill="hold"/>
                                        <p:tgtEl>
                                          <p:spTgt spid="220"/>
                                        </p:tgtEl>
                                        <p:attrNameLst>
                                          <p:attrName>ppt_x</p:attrName>
                                        </p:attrNameLst>
                                      </p:cBhvr>
                                      <p:tavLst>
                                        <p:tav tm="0">
                                          <p:val>
                                            <p:strVal val="#ppt_x"/>
                                          </p:val>
                                        </p:tav>
                                        <p:tav tm="100000">
                                          <p:val>
                                            <p:strVal val="#ppt_x"/>
                                          </p:val>
                                        </p:tav>
                                      </p:tavLst>
                                    </p:anim>
                                    <p:anim calcmode="lin" valueType="num">
                                      <p:cBhvr>
                                        <p:cTn id="8" dur="1000" fill="hold"/>
                                        <p:tgtEl>
                                          <p:spTgt spid="2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0"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write a title in this section…"/>
          <p:cNvSpPr txBox="1"/>
          <p:nvPr/>
        </p:nvSpPr>
        <p:spPr>
          <a:xfrm>
            <a:off x="2961806" y="2430217"/>
            <a:ext cx="11166162" cy="150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sz="2800"/>
            </a:pPr>
            <a:r>
              <a:t>write a title in this section</a:t>
            </a:r>
            <a:endParaRPr sz="2400"/>
          </a:p>
          <a:p>
            <a:pPr>
              <a:lnSpc>
                <a:spcPct val="150000"/>
              </a:lnSpc>
              <a:defRPr sz="2000"/>
            </a:pPr>
            <a:r>
              <a:t>entrepreneurial activities differ substantially depending on the type of organization and creativity involved. entrepreneurship ranges in scale from solo. entrepreneurial activities differ</a:t>
            </a:r>
          </a:p>
        </p:txBody>
      </p:sp>
      <p:sp>
        <p:nvSpPr>
          <p:cNvPr id="223" name="our company values"/>
          <p:cNvSpPr txBox="1"/>
          <p:nvPr/>
        </p:nvSpPr>
        <p:spPr>
          <a:xfrm>
            <a:off x="2645892" y="454175"/>
            <a:ext cx="14295110" cy="17676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6000">
                <a:latin typeface="Rockwell Bold"/>
                <a:ea typeface="Rockwell Bold"/>
                <a:cs typeface="Rockwell Bold"/>
                <a:sym typeface="Rockwell Bold"/>
              </a:defRPr>
            </a:lvl1pPr>
          </a:lstStyle>
          <a:p>
            <a:pPr/>
            <a:r>
              <a:t>Sélection des variables &amp; construction d’échantillon final</a:t>
            </a:r>
          </a:p>
        </p:txBody>
      </p:sp>
      <p:grpSp>
        <p:nvGrpSpPr>
          <p:cNvPr id="232" name="Grouper"/>
          <p:cNvGrpSpPr/>
          <p:nvPr/>
        </p:nvGrpSpPr>
        <p:grpSpPr>
          <a:xfrm>
            <a:off x="3056425" y="4400428"/>
            <a:ext cx="2580261" cy="2580257"/>
            <a:chOff x="-1" y="0"/>
            <a:chExt cx="2580259" cy="2580256"/>
          </a:xfrm>
        </p:grpSpPr>
        <p:grpSp>
          <p:nvGrpSpPr>
            <p:cNvPr id="230" name="Grouper"/>
            <p:cNvGrpSpPr/>
            <p:nvPr/>
          </p:nvGrpSpPr>
          <p:grpSpPr>
            <a:xfrm>
              <a:off x="-2" y="-1"/>
              <a:ext cx="2580261" cy="2580257"/>
              <a:chOff x="-1" y="0"/>
              <a:chExt cx="2580259" cy="2580256"/>
            </a:xfrm>
          </p:grpSpPr>
          <p:grpSp>
            <p:nvGrpSpPr>
              <p:cNvPr id="226" name="Oval 26"/>
              <p:cNvGrpSpPr/>
              <p:nvPr/>
            </p:nvGrpSpPr>
            <p:grpSpPr>
              <a:xfrm>
                <a:off x="-2" y="-1"/>
                <a:ext cx="2580261" cy="2580257"/>
                <a:chOff x="0" y="-1"/>
                <a:chExt cx="2580259" cy="2580256"/>
              </a:xfrm>
            </p:grpSpPr>
            <p:sp>
              <p:nvSpPr>
                <p:cNvPr id="224" name="Cercle"/>
                <p:cNvSpPr/>
                <p:nvPr/>
              </p:nvSpPr>
              <p:spPr>
                <a:xfrm>
                  <a:off x="-1" y="-2"/>
                  <a:ext cx="2580261" cy="2580258"/>
                </a:xfrm>
                <a:prstGeom prst="ellipse">
                  <a:avLst/>
                </a:prstGeom>
                <a:solidFill>
                  <a:srgbClr val="F44235">
                    <a:alpha val="80000"/>
                  </a:srgbClr>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25" name="Approche statistique"/>
                <p:cNvSpPr txBox="1"/>
                <p:nvPr/>
              </p:nvSpPr>
              <p:spPr>
                <a:xfrm>
                  <a:off x="141" y="1371406"/>
                  <a:ext cx="2557847"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b="1" sz="1800">
                      <a:solidFill>
                        <a:srgbClr val="FFFFFF"/>
                      </a:solidFill>
                    </a:defRPr>
                  </a:lvl1pPr>
                </a:lstStyle>
                <a:p>
                  <a:pPr/>
                  <a:r>
                    <a:t>Approche statistique</a:t>
                  </a:r>
                </a:p>
              </p:txBody>
            </p:sp>
          </p:grpSp>
          <p:grpSp>
            <p:nvGrpSpPr>
              <p:cNvPr id="229" name="Oval 28"/>
              <p:cNvGrpSpPr/>
              <p:nvPr/>
            </p:nvGrpSpPr>
            <p:grpSpPr>
              <a:xfrm>
                <a:off x="2159135" y="300883"/>
                <a:ext cx="343119" cy="343117"/>
                <a:chOff x="0" y="0"/>
                <a:chExt cx="343118" cy="343115"/>
              </a:xfrm>
            </p:grpSpPr>
            <p:sp>
              <p:nvSpPr>
                <p:cNvPr id="227" name="Cercle"/>
                <p:cNvSpPr/>
                <p:nvPr/>
              </p:nvSpPr>
              <p:spPr>
                <a:xfrm>
                  <a:off x="-1" y="0"/>
                  <a:ext cx="343120" cy="343117"/>
                </a:xfrm>
                <a:prstGeom prst="ellipse">
                  <a:avLst/>
                </a:prstGeom>
                <a:solidFill>
                  <a:srgbClr val="F44235"/>
                </a:solidFill>
                <a:ln w="12700" cap="flat">
                  <a:noFill/>
                  <a:miter lim="400000"/>
                </a:ln>
                <a:effectLst/>
              </p:spPr>
              <p:txBody>
                <a:bodyPr wrap="square" lIns="45718" tIns="45718" rIns="45718" bIns="45718" numCol="1" anchor="ctr">
                  <a:noAutofit/>
                </a:bodyPr>
                <a:lstStyle/>
                <a:p>
                  <a:pPr algn="ctr" defTabSz="914400">
                    <a:lnSpc>
                      <a:spcPct val="80000"/>
                    </a:lnSpc>
                    <a:defRPr b="1" sz="1000">
                      <a:solidFill>
                        <a:srgbClr val="FFFFFF"/>
                      </a:solidFill>
                    </a:defRPr>
                  </a:pPr>
                </a:p>
              </p:txBody>
            </p:sp>
            <p:sp>
              <p:nvSpPr>
                <p:cNvPr id="228" name="01"/>
                <p:cNvSpPr txBox="1"/>
                <p:nvPr/>
              </p:nvSpPr>
              <p:spPr>
                <a:xfrm>
                  <a:off x="50247" y="95356"/>
                  <a:ext cx="242624" cy="15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lnSpc>
                      <a:spcPct val="80000"/>
                    </a:lnSpc>
                    <a:defRPr b="1" sz="1000">
                      <a:solidFill>
                        <a:srgbClr val="FFFFFF"/>
                      </a:solidFill>
                    </a:defRPr>
                  </a:lvl1pPr>
                </a:lstStyle>
                <a:p>
                  <a:pPr/>
                  <a:r>
                    <a:t>01</a:t>
                  </a:r>
                </a:p>
              </p:txBody>
            </p:sp>
          </p:grpSp>
        </p:grpSp>
        <p:sp>
          <p:nvSpPr>
            <p:cNvPr id="231" name="Freeform 1098"/>
            <p:cNvSpPr/>
            <p:nvPr/>
          </p:nvSpPr>
          <p:spPr>
            <a:xfrm>
              <a:off x="1018399" y="442186"/>
              <a:ext cx="547690" cy="552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30" y="9315"/>
                  </a:moveTo>
                  <a:cubicBezTo>
                    <a:pt x="4455" y="9315"/>
                    <a:pt x="3915" y="9855"/>
                    <a:pt x="3915" y="10530"/>
                  </a:cubicBezTo>
                  <a:cubicBezTo>
                    <a:pt x="3915" y="11340"/>
                    <a:pt x="4455" y="11880"/>
                    <a:pt x="5130" y="11880"/>
                  </a:cubicBezTo>
                  <a:cubicBezTo>
                    <a:pt x="5940" y="11880"/>
                    <a:pt x="6480" y="11340"/>
                    <a:pt x="6480" y="10530"/>
                  </a:cubicBezTo>
                  <a:cubicBezTo>
                    <a:pt x="6480" y="9855"/>
                    <a:pt x="5940" y="9315"/>
                    <a:pt x="5130" y="9315"/>
                  </a:cubicBezTo>
                  <a:close/>
                  <a:moveTo>
                    <a:pt x="5130" y="11070"/>
                  </a:moveTo>
                  <a:cubicBezTo>
                    <a:pt x="4860" y="11070"/>
                    <a:pt x="4590" y="10935"/>
                    <a:pt x="4590" y="10530"/>
                  </a:cubicBezTo>
                  <a:cubicBezTo>
                    <a:pt x="4590" y="10260"/>
                    <a:pt x="4860" y="9990"/>
                    <a:pt x="5130" y="9990"/>
                  </a:cubicBezTo>
                  <a:cubicBezTo>
                    <a:pt x="5535" y="9990"/>
                    <a:pt x="5670" y="10260"/>
                    <a:pt x="5670" y="10530"/>
                  </a:cubicBezTo>
                  <a:cubicBezTo>
                    <a:pt x="5670" y="10935"/>
                    <a:pt x="5535" y="11070"/>
                    <a:pt x="5130" y="11070"/>
                  </a:cubicBezTo>
                  <a:close/>
                  <a:moveTo>
                    <a:pt x="21600" y="11880"/>
                  </a:moveTo>
                  <a:cubicBezTo>
                    <a:pt x="21600" y="11340"/>
                    <a:pt x="21330" y="10800"/>
                    <a:pt x="21060" y="10395"/>
                  </a:cubicBezTo>
                  <a:cubicBezTo>
                    <a:pt x="21060" y="9990"/>
                    <a:pt x="20925" y="9585"/>
                    <a:pt x="20790" y="9180"/>
                  </a:cubicBezTo>
                  <a:cubicBezTo>
                    <a:pt x="20790" y="9045"/>
                    <a:pt x="20520" y="8910"/>
                    <a:pt x="20385" y="9045"/>
                  </a:cubicBezTo>
                  <a:cubicBezTo>
                    <a:pt x="20115" y="9045"/>
                    <a:pt x="20115" y="9315"/>
                    <a:pt x="20115" y="9450"/>
                  </a:cubicBezTo>
                  <a:cubicBezTo>
                    <a:pt x="20250" y="9585"/>
                    <a:pt x="20250" y="9720"/>
                    <a:pt x="20250" y="9855"/>
                  </a:cubicBezTo>
                  <a:cubicBezTo>
                    <a:pt x="19980" y="9720"/>
                    <a:pt x="19710" y="9720"/>
                    <a:pt x="19440" y="9720"/>
                  </a:cubicBezTo>
                  <a:cubicBezTo>
                    <a:pt x="19440" y="9720"/>
                    <a:pt x="19440" y="9720"/>
                    <a:pt x="19305" y="9720"/>
                  </a:cubicBezTo>
                  <a:cubicBezTo>
                    <a:pt x="19305" y="9720"/>
                    <a:pt x="19305" y="9720"/>
                    <a:pt x="19170" y="9720"/>
                  </a:cubicBezTo>
                  <a:cubicBezTo>
                    <a:pt x="19170" y="9720"/>
                    <a:pt x="19035" y="9720"/>
                    <a:pt x="19035" y="9720"/>
                  </a:cubicBezTo>
                  <a:cubicBezTo>
                    <a:pt x="18360" y="8100"/>
                    <a:pt x="17145" y="6750"/>
                    <a:pt x="15525" y="5940"/>
                  </a:cubicBezTo>
                  <a:cubicBezTo>
                    <a:pt x="15795" y="5400"/>
                    <a:pt x="15795" y="4995"/>
                    <a:pt x="15795" y="4455"/>
                  </a:cubicBezTo>
                  <a:cubicBezTo>
                    <a:pt x="15795" y="2025"/>
                    <a:pt x="13770" y="0"/>
                    <a:pt x="11340" y="0"/>
                  </a:cubicBezTo>
                  <a:cubicBezTo>
                    <a:pt x="8775" y="0"/>
                    <a:pt x="6750" y="2025"/>
                    <a:pt x="6750" y="4455"/>
                  </a:cubicBezTo>
                  <a:cubicBezTo>
                    <a:pt x="6750" y="4860"/>
                    <a:pt x="6885" y="5130"/>
                    <a:pt x="6885" y="5535"/>
                  </a:cubicBezTo>
                  <a:cubicBezTo>
                    <a:pt x="6615" y="5535"/>
                    <a:pt x="6345" y="5670"/>
                    <a:pt x="6075" y="5805"/>
                  </a:cubicBezTo>
                  <a:cubicBezTo>
                    <a:pt x="4455" y="5130"/>
                    <a:pt x="3510" y="4995"/>
                    <a:pt x="2565" y="4995"/>
                  </a:cubicBezTo>
                  <a:cubicBezTo>
                    <a:pt x="2295" y="5130"/>
                    <a:pt x="2160" y="5265"/>
                    <a:pt x="2160" y="5400"/>
                  </a:cubicBezTo>
                  <a:cubicBezTo>
                    <a:pt x="2160" y="5670"/>
                    <a:pt x="2160" y="5940"/>
                    <a:pt x="2430" y="5940"/>
                  </a:cubicBezTo>
                  <a:cubicBezTo>
                    <a:pt x="2835" y="6210"/>
                    <a:pt x="3105" y="6750"/>
                    <a:pt x="3375" y="7425"/>
                  </a:cubicBezTo>
                  <a:cubicBezTo>
                    <a:pt x="3375" y="7560"/>
                    <a:pt x="3375" y="7695"/>
                    <a:pt x="3510" y="7830"/>
                  </a:cubicBezTo>
                  <a:cubicBezTo>
                    <a:pt x="2565" y="8775"/>
                    <a:pt x="2430" y="9585"/>
                    <a:pt x="2160" y="10800"/>
                  </a:cubicBezTo>
                  <a:cubicBezTo>
                    <a:pt x="1755" y="10800"/>
                    <a:pt x="1755" y="10800"/>
                    <a:pt x="1755" y="10800"/>
                  </a:cubicBezTo>
                  <a:cubicBezTo>
                    <a:pt x="675" y="10800"/>
                    <a:pt x="0" y="11610"/>
                    <a:pt x="0" y="12960"/>
                  </a:cubicBezTo>
                  <a:cubicBezTo>
                    <a:pt x="0" y="14310"/>
                    <a:pt x="0" y="14310"/>
                    <a:pt x="0" y="14310"/>
                  </a:cubicBezTo>
                  <a:cubicBezTo>
                    <a:pt x="0" y="15660"/>
                    <a:pt x="675" y="16470"/>
                    <a:pt x="1755" y="16470"/>
                  </a:cubicBezTo>
                  <a:cubicBezTo>
                    <a:pt x="2025" y="16470"/>
                    <a:pt x="2025" y="16470"/>
                    <a:pt x="2025" y="16470"/>
                  </a:cubicBezTo>
                  <a:cubicBezTo>
                    <a:pt x="2295" y="17145"/>
                    <a:pt x="2700" y="17820"/>
                    <a:pt x="3105" y="18360"/>
                  </a:cubicBezTo>
                  <a:cubicBezTo>
                    <a:pt x="2700" y="19575"/>
                    <a:pt x="2700" y="19575"/>
                    <a:pt x="2700" y="19575"/>
                  </a:cubicBezTo>
                  <a:cubicBezTo>
                    <a:pt x="2430" y="19980"/>
                    <a:pt x="2565" y="20520"/>
                    <a:pt x="2835" y="20925"/>
                  </a:cubicBezTo>
                  <a:cubicBezTo>
                    <a:pt x="3105" y="21330"/>
                    <a:pt x="3510" y="21600"/>
                    <a:pt x="4050" y="21600"/>
                  </a:cubicBezTo>
                  <a:cubicBezTo>
                    <a:pt x="6480" y="21600"/>
                    <a:pt x="6480" y="21600"/>
                    <a:pt x="6480" y="21600"/>
                  </a:cubicBezTo>
                  <a:cubicBezTo>
                    <a:pt x="6750" y="21600"/>
                    <a:pt x="7020" y="21465"/>
                    <a:pt x="7155" y="21195"/>
                  </a:cubicBezTo>
                  <a:cubicBezTo>
                    <a:pt x="7290" y="20790"/>
                    <a:pt x="7290" y="20790"/>
                    <a:pt x="7290" y="20790"/>
                  </a:cubicBezTo>
                  <a:cubicBezTo>
                    <a:pt x="8370" y="21195"/>
                    <a:pt x="9720" y="21330"/>
                    <a:pt x="11070" y="21330"/>
                  </a:cubicBezTo>
                  <a:cubicBezTo>
                    <a:pt x="12150" y="21330"/>
                    <a:pt x="13230" y="21195"/>
                    <a:pt x="14175" y="20925"/>
                  </a:cubicBezTo>
                  <a:cubicBezTo>
                    <a:pt x="14175" y="20925"/>
                    <a:pt x="14175" y="20925"/>
                    <a:pt x="14175" y="20925"/>
                  </a:cubicBezTo>
                  <a:cubicBezTo>
                    <a:pt x="14310" y="21330"/>
                    <a:pt x="14580" y="21600"/>
                    <a:pt x="15120" y="21600"/>
                  </a:cubicBezTo>
                  <a:cubicBezTo>
                    <a:pt x="17280" y="21600"/>
                    <a:pt x="17280" y="21600"/>
                    <a:pt x="17280" y="21600"/>
                  </a:cubicBezTo>
                  <a:cubicBezTo>
                    <a:pt x="17685" y="21600"/>
                    <a:pt x="18225" y="21330"/>
                    <a:pt x="18495" y="20925"/>
                  </a:cubicBezTo>
                  <a:cubicBezTo>
                    <a:pt x="18765" y="20520"/>
                    <a:pt x="18900" y="19980"/>
                    <a:pt x="18765" y="19575"/>
                  </a:cubicBezTo>
                  <a:cubicBezTo>
                    <a:pt x="18225" y="18360"/>
                    <a:pt x="18225" y="18360"/>
                    <a:pt x="18225" y="18360"/>
                  </a:cubicBezTo>
                  <a:cubicBezTo>
                    <a:pt x="19305" y="17145"/>
                    <a:pt x="19710" y="15660"/>
                    <a:pt x="19710" y="14040"/>
                  </a:cubicBezTo>
                  <a:cubicBezTo>
                    <a:pt x="19710" y="14040"/>
                    <a:pt x="19710" y="14040"/>
                    <a:pt x="19710" y="14040"/>
                  </a:cubicBezTo>
                  <a:cubicBezTo>
                    <a:pt x="20790" y="13770"/>
                    <a:pt x="21600" y="12960"/>
                    <a:pt x="21600" y="11880"/>
                  </a:cubicBezTo>
                  <a:close/>
                  <a:moveTo>
                    <a:pt x="19305" y="12150"/>
                  </a:moveTo>
                  <a:cubicBezTo>
                    <a:pt x="19305" y="12150"/>
                    <a:pt x="19305" y="12150"/>
                    <a:pt x="19305" y="12150"/>
                  </a:cubicBezTo>
                  <a:cubicBezTo>
                    <a:pt x="19305" y="12150"/>
                    <a:pt x="19305" y="12150"/>
                    <a:pt x="19170" y="12150"/>
                  </a:cubicBezTo>
                  <a:cubicBezTo>
                    <a:pt x="18765" y="12150"/>
                    <a:pt x="18360" y="11745"/>
                    <a:pt x="18360" y="11340"/>
                  </a:cubicBezTo>
                  <a:cubicBezTo>
                    <a:pt x="18360" y="11205"/>
                    <a:pt x="18360" y="11205"/>
                    <a:pt x="18360" y="11205"/>
                  </a:cubicBezTo>
                  <a:cubicBezTo>
                    <a:pt x="18360" y="11070"/>
                    <a:pt x="18360" y="11070"/>
                    <a:pt x="18360" y="11070"/>
                  </a:cubicBezTo>
                  <a:cubicBezTo>
                    <a:pt x="18360" y="11070"/>
                    <a:pt x="18360" y="11070"/>
                    <a:pt x="18360" y="10935"/>
                  </a:cubicBezTo>
                  <a:cubicBezTo>
                    <a:pt x="18360" y="10935"/>
                    <a:pt x="18360" y="10935"/>
                    <a:pt x="18360" y="10935"/>
                  </a:cubicBezTo>
                  <a:cubicBezTo>
                    <a:pt x="18495" y="10800"/>
                    <a:pt x="18495" y="10800"/>
                    <a:pt x="18630" y="10665"/>
                  </a:cubicBezTo>
                  <a:cubicBezTo>
                    <a:pt x="18630" y="10665"/>
                    <a:pt x="18630" y="10665"/>
                    <a:pt x="18630" y="10665"/>
                  </a:cubicBezTo>
                  <a:cubicBezTo>
                    <a:pt x="18630" y="10665"/>
                    <a:pt x="18630" y="10665"/>
                    <a:pt x="18765" y="10530"/>
                  </a:cubicBezTo>
                  <a:cubicBezTo>
                    <a:pt x="18765" y="10530"/>
                    <a:pt x="18765" y="10530"/>
                    <a:pt x="18765" y="10530"/>
                  </a:cubicBezTo>
                  <a:cubicBezTo>
                    <a:pt x="18765" y="10530"/>
                    <a:pt x="18765" y="10530"/>
                    <a:pt x="18765" y="10530"/>
                  </a:cubicBezTo>
                  <a:cubicBezTo>
                    <a:pt x="18900" y="10530"/>
                    <a:pt x="18900" y="10530"/>
                    <a:pt x="18900" y="10530"/>
                  </a:cubicBezTo>
                  <a:cubicBezTo>
                    <a:pt x="18900" y="10530"/>
                    <a:pt x="18900" y="10530"/>
                    <a:pt x="18900" y="10530"/>
                  </a:cubicBezTo>
                  <a:cubicBezTo>
                    <a:pt x="19035" y="10395"/>
                    <a:pt x="19170" y="10395"/>
                    <a:pt x="19170" y="10395"/>
                  </a:cubicBezTo>
                  <a:cubicBezTo>
                    <a:pt x="19710" y="10395"/>
                    <a:pt x="20115" y="10800"/>
                    <a:pt x="20115" y="11340"/>
                  </a:cubicBezTo>
                  <a:cubicBezTo>
                    <a:pt x="20115" y="11745"/>
                    <a:pt x="19845" y="12150"/>
                    <a:pt x="19305" y="12150"/>
                  </a:cubicBezTo>
                  <a:close/>
                  <a:moveTo>
                    <a:pt x="11340" y="675"/>
                  </a:moveTo>
                  <a:cubicBezTo>
                    <a:pt x="13365" y="675"/>
                    <a:pt x="15120" y="2430"/>
                    <a:pt x="15120" y="4455"/>
                  </a:cubicBezTo>
                  <a:cubicBezTo>
                    <a:pt x="15120" y="4995"/>
                    <a:pt x="14985" y="5400"/>
                    <a:pt x="14850" y="5805"/>
                  </a:cubicBezTo>
                  <a:cubicBezTo>
                    <a:pt x="14850" y="5940"/>
                    <a:pt x="14850" y="5940"/>
                    <a:pt x="14850" y="5940"/>
                  </a:cubicBezTo>
                  <a:cubicBezTo>
                    <a:pt x="14580" y="6345"/>
                    <a:pt x="14310" y="6750"/>
                    <a:pt x="14040" y="7155"/>
                  </a:cubicBezTo>
                  <a:cubicBezTo>
                    <a:pt x="14040" y="7020"/>
                    <a:pt x="13905" y="7020"/>
                    <a:pt x="13905" y="7020"/>
                  </a:cubicBezTo>
                  <a:cubicBezTo>
                    <a:pt x="13770" y="7020"/>
                    <a:pt x="13635" y="7020"/>
                    <a:pt x="13635" y="6885"/>
                  </a:cubicBezTo>
                  <a:cubicBezTo>
                    <a:pt x="13500" y="6885"/>
                    <a:pt x="13365" y="6885"/>
                    <a:pt x="13365" y="6885"/>
                  </a:cubicBezTo>
                  <a:cubicBezTo>
                    <a:pt x="13230" y="6750"/>
                    <a:pt x="13095" y="6750"/>
                    <a:pt x="12960" y="6750"/>
                  </a:cubicBezTo>
                  <a:cubicBezTo>
                    <a:pt x="12825" y="6750"/>
                    <a:pt x="12690" y="6615"/>
                    <a:pt x="12420" y="6615"/>
                  </a:cubicBezTo>
                  <a:cubicBezTo>
                    <a:pt x="12285" y="6615"/>
                    <a:pt x="12285" y="6615"/>
                    <a:pt x="12150" y="6615"/>
                  </a:cubicBezTo>
                  <a:cubicBezTo>
                    <a:pt x="12015" y="6615"/>
                    <a:pt x="11880" y="6615"/>
                    <a:pt x="11880" y="6615"/>
                  </a:cubicBezTo>
                  <a:cubicBezTo>
                    <a:pt x="11745" y="6615"/>
                    <a:pt x="11610" y="6615"/>
                    <a:pt x="11610" y="6615"/>
                  </a:cubicBezTo>
                  <a:cubicBezTo>
                    <a:pt x="11475" y="6615"/>
                    <a:pt x="11340" y="6615"/>
                    <a:pt x="11205" y="6615"/>
                  </a:cubicBezTo>
                  <a:cubicBezTo>
                    <a:pt x="11070" y="6615"/>
                    <a:pt x="11070" y="6615"/>
                    <a:pt x="10935" y="6615"/>
                  </a:cubicBezTo>
                  <a:cubicBezTo>
                    <a:pt x="10800" y="6615"/>
                    <a:pt x="10800" y="6615"/>
                    <a:pt x="10665" y="6615"/>
                  </a:cubicBezTo>
                  <a:cubicBezTo>
                    <a:pt x="10530" y="6750"/>
                    <a:pt x="10395" y="6750"/>
                    <a:pt x="10260" y="6750"/>
                  </a:cubicBezTo>
                  <a:cubicBezTo>
                    <a:pt x="10125" y="6750"/>
                    <a:pt x="10125" y="6750"/>
                    <a:pt x="9990" y="6750"/>
                  </a:cubicBezTo>
                  <a:cubicBezTo>
                    <a:pt x="9855" y="6885"/>
                    <a:pt x="9720" y="6885"/>
                    <a:pt x="9450" y="7020"/>
                  </a:cubicBezTo>
                  <a:cubicBezTo>
                    <a:pt x="9450" y="7020"/>
                    <a:pt x="9315" y="7020"/>
                    <a:pt x="9315" y="7020"/>
                  </a:cubicBezTo>
                  <a:cubicBezTo>
                    <a:pt x="9180" y="7155"/>
                    <a:pt x="9045" y="7155"/>
                    <a:pt x="8910" y="7290"/>
                  </a:cubicBezTo>
                  <a:cubicBezTo>
                    <a:pt x="8910" y="7290"/>
                    <a:pt x="8775" y="7290"/>
                    <a:pt x="8775" y="7290"/>
                  </a:cubicBezTo>
                  <a:cubicBezTo>
                    <a:pt x="8640" y="7290"/>
                    <a:pt x="8640" y="7155"/>
                    <a:pt x="8505" y="7020"/>
                  </a:cubicBezTo>
                  <a:cubicBezTo>
                    <a:pt x="8505" y="7020"/>
                    <a:pt x="8505" y="7020"/>
                    <a:pt x="8370" y="6885"/>
                  </a:cubicBezTo>
                  <a:cubicBezTo>
                    <a:pt x="8370" y="6885"/>
                    <a:pt x="8235" y="6750"/>
                    <a:pt x="8235" y="6615"/>
                  </a:cubicBezTo>
                  <a:cubicBezTo>
                    <a:pt x="8100" y="6615"/>
                    <a:pt x="8100" y="6615"/>
                    <a:pt x="8100" y="6615"/>
                  </a:cubicBezTo>
                  <a:cubicBezTo>
                    <a:pt x="7965" y="6345"/>
                    <a:pt x="7830" y="5940"/>
                    <a:pt x="7695" y="5670"/>
                  </a:cubicBezTo>
                  <a:cubicBezTo>
                    <a:pt x="7695" y="5535"/>
                    <a:pt x="7695" y="5535"/>
                    <a:pt x="7695" y="5535"/>
                  </a:cubicBezTo>
                  <a:cubicBezTo>
                    <a:pt x="7560" y="5265"/>
                    <a:pt x="7560" y="4860"/>
                    <a:pt x="7560" y="4455"/>
                  </a:cubicBezTo>
                  <a:cubicBezTo>
                    <a:pt x="7560" y="2430"/>
                    <a:pt x="9180" y="675"/>
                    <a:pt x="11340" y="675"/>
                  </a:cubicBezTo>
                  <a:close/>
                  <a:moveTo>
                    <a:pt x="6480" y="20925"/>
                  </a:moveTo>
                  <a:cubicBezTo>
                    <a:pt x="4050" y="20925"/>
                    <a:pt x="4050" y="20925"/>
                    <a:pt x="4050" y="20925"/>
                  </a:cubicBezTo>
                  <a:cubicBezTo>
                    <a:pt x="3780" y="20925"/>
                    <a:pt x="3510" y="20790"/>
                    <a:pt x="3375" y="20520"/>
                  </a:cubicBezTo>
                  <a:cubicBezTo>
                    <a:pt x="3240" y="20385"/>
                    <a:pt x="3240" y="20115"/>
                    <a:pt x="3375" y="19845"/>
                  </a:cubicBezTo>
                  <a:cubicBezTo>
                    <a:pt x="3645" y="18900"/>
                    <a:pt x="3645" y="18900"/>
                    <a:pt x="3645" y="18900"/>
                  </a:cubicBezTo>
                  <a:cubicBezTo>
                    <a:pt x="4455" y="19575"/>
                    <a:pt x="5400" y="20115"/>
                    <a:pt x="6615" y="20520"/>
                  </a:cubicBezTo>
                  <a:lnTo>
                    <a:pt x="6480" y="20925"/>
                  </a:lnTo>
                  <a:close/>
                  <a:moveTo>
                    <a:pt x="17955" y="20520"/>
                  </a:moveTo>
                  <a:cubicBezTo>
                    <a:pt x="17820" y="20790"/>
                    <a:pt x="17550" y="20925"/>
                    <a:pt x="17280" y="20925"/>
                  </a:cubicBezTo>
                  <a:cubicBezTo>
                    <a:pt x="15120" y="20925"/>
                    <a:pt x="15120" y="20925"/>
                    <a:pt x="15120" y="20925"/>
                  </a:cubicBezTo>
                  <a:cubicBezTo>
                    <a:pt x="14985" y="20925"/>
                    <a:pt x="14850" y="20790"/>
                    <a:pt x="14850" y="20655"/>
                  </a:cubicBezTo>
                  <a:cubicBezTo>
                    <a:pt x="14850" y="20655"/>
                    <a:pt x="14850" y="20655"/>
                    <a:pt x="14850" y="20655"/>
                  </a:cubicBezTo>
                  <a:cubicBezTo>
                    <a:pt x="15930" y="20250"/>
                    <a:pt x="17010" y="19710"/>
                    <a:pt x="17685" y="18900"/>
                  </a:cubicBezTo>
                  <a:cubicBezTo>
                    <a:pt x="18090" y="19710"/>
                    <a:pt x="18090" y="19710"/>
                    <a:pt x="18090" y="19710"/>
                  </a:cubicBezTo>
                  <a:cubicBezTo>
                    <a:pt x="18090" y="19980"/>
                    <a:pt x="18090" y="20250"/>
                    <a:pt x="17955" y="20520"/>
                  </a:cubicBezTo>
                  <a:close/>
                  <a:moveTo>
                    <a:pt x="17280" y="18225"/>
                  </a:moveTo>
                  <a:cubicBezTo>
                    <a:pt x="17280" y="18360"/>
                    <a:pt x="17280" y="18360"/>
                    <a:pt x="17280" y="18360"/>
                  </a:cubicBezTo>
                  <a:cubicBezTo>
                    <a:pt x="17145" y="18495"/>
                    <a:pt x="17010" y="18630"/>
                    <a:pt x="16875" y="18765"/>
                  </a:cubicBezTo>
                  <a:cubicBezTo>
                    <a:pt x="16875" y="18765"/>
                    <a:pt x="16740" y="18765"/>
                    <a:pt x="16740" y="18765"/>
                  </a:cubicBezTo>
                  <a:cubicBezTo>
                    <a:pt x="16605" y="18900"/>
                    <a:pt x="16470" y="19035"/>
                    <a:pt x="16335" y="19035"/>
                  </a:cubicBezTo>
                  <a:cubicBezTo>
                    <a:pt x="16335" y="19170"/>
                    <a:pt x="16200" y="19170"/>
                    <a:pt x="16200" y="19170"/>
                  </a:cubicBezTo>
                  <a:cubicBezTo>
                    <a:pt x="16065" y="19305"/>
                    <a:pt x="15930" y="19440"/>
                    <a:pt x="15660" y="19575"/>
                  </a:cubicBezTo>
                  <a:cubicBezTo>
                    <a:pt x="15660" y="19575"/>
                    <a:pt x="15525" y="19575"/>
                    <a:pt x="15525" y="19575"/>
                  </a:cubicBezTo>
                  <a:cubicBezTo>
                    <a:pt x="15390" y="19710"/>
                    <a:pt x="15255" y="19710"/>
                    <a:pt x="15120" y="19845"/>
                  </a:cubicBezTo>
                  <a:cubicBezTo>
                    <a:pt x="14985" y="19845"/>
                    <a:pt x="14985" y="19845"/>
                    <a:pt x="14850" y="19845"/>
                  </a:cubicBezTo>
                  <a:cubicBezTo>
                    <a:pt x="14715" y="19980"/>
                    <a:pt x="14580" y="19980"/>
                    <a:pt x="14445" y="20115"/>
                  </a:cubicBezTo>
                  <a:cubicBezTo>
                    <a:pt x="14310" y="20115"/>
                    <a:pt x="14310" y="20115"/>
                    <a:pt x="14310" y="20115"/>
                  </a:cubicBezTo>
                  <a:cubicBezTo>
                    <a:pt x="14310" y="20115"/>
                    <a:pt x="14310" y="20115"/>
                    <a:pt x="14310" y="20115"/>
                  </a:cubicBezTo>
                  <a:cubicBezTo>
                    <a:pt x="13230" y="20385"/>
                    <a:pt x="12150" y="20655"/>
                    <a:pt x="11070" y="20655"/>
                  </a:cubicBezTo>
                  <a:cubicBezTo>
                    <a:pt x="9585" y="20655"/>
                    <a:pt x="8235" y="20385"/>
                    <a:pt x="7020" y="19980"/>
                  </a:cubicBezTo>
                  <a:cubicBezTo>
                    <a:pt x="6885" y="19845"/>
                    <a:pt x="6750" y="19845"/>
                    <a:pt x="6750" y="19845"/>
                  </a:cubicBezTo>
                  <a:cubicBezTo>
                    <a:pt x="4725" y="19035"/>
                    <a:pt x="3105" y="17685"/>
                    <a:pt x="2565" y="16065"/>
                  </a:cubicBezTo>
                  <a:cubicBezTo>
                    <a:pt x="2565" y="15795"/>
                    <a:pt x="2565" y="15795"/>
                    <a:pt x="2565" y="15795"/>
                  </a:cubicBezTo>
                  <a:cubicBezTo>
                    <a:pt x="1755" y="15795"/>
                    <a:pt x="1755" y="15795"/>
                    <a:pt x="1755" y="15795"/>
                  </a:cubicBezTo>
                  <a:cubicBezTo>
                    <a:pt x="945" y="15795"/>
                    <a:pt x="675" y="14985"/>
                    <a:pt x="675" y="14310"/>
                  </a:cubicBezTo>
                  <a:cubicBezTo>
                    <a:pt x="675" y="12960"/>
                    <a:pt x="675" y="12960"/>
                    <a:pt x="675" y="12960"/>
                  </a:cubicBezTo>
                  <a:cubicBezTo>
                    <a:pt x="675" y="11475"/>
                    <a:pt x="1485" y="11475"/>
                    <a:pt x="1755" y="11475"/>
                  </a:cubicBezTo>
                  <a:cubicBezTo>
                    <a:pt x="2835" y="11475"/>
                    <a:pt x="2835" y="11475"/>
                    <a:pt x="2835" y="11475"/>
                  </a:cubicBezTo>
                  <a:cubicBezTo>
                    <a:pt x="2835" y="11205"/>
                    <a:pt x="2835" y="11205"/>
                    <a:pt x="2835" y="11205"/>
                  </a:cubicBezTo>
                  <a:cubicBezTo>
                    <a:pt x="3105" y="9855"/>
                    <a:pt x="3240" y="9180"/>
                    <a:pt x="4185" y="8235"/>
                  </a:cubicBezTo>
                  <a:cubicBezTo>
                    <a:pt x="4320" y="7965"/>
                    <a:pt x="4320" y="7965"/>
                    <a:pt x="4320" y="7965"/>
                  </a:cubicBezTo>
                  <a:cubicBezTo>
                    <a:pt x="4320" y="7830"/>
                    <a:pt x="4320" y="7830"/>
                    <a:pt x="4320" y="7830"/>
                  </a:cubicBezTo>
                  <a:cubicBezTo>
                    <a:pt x="4185" y="7560"/>
                    <a:pt x="4050" y="7425"/>
                    <a:pt x="4050" y="7155"/>
                  </a:cubicBezTo>
                  <a:cubicBezTo>
                    <a:pt x="3780" y="6615"/>
                    <a:pt x="3645" y="6075"/>
                    <a:pt x="3240" y="5805"/>
                  </a:cubicBezTo>
                  <a:cubicBezTo>
                    <a:pt x="3915" y="5805"/>
                    <a:pt x="4860" y="6075"/>
                    <a:pt x="5940" y="6480"/>
                  </a:cubicBezTo>
                  <a:cubicBezTo>
                    <a:pt x="6075" y="6615"/>
                    <a:pt x="6075" y="6615"/>
                    <a:pt x="6075" y="6615"/>
                  </a:cubicBezTo>
                  <a:cubicBezTo>
                    <a:pt x="6210" y="6480"/>
                    <a:pt x="6210" y="6480"/>
                    <a:pt x="6210" y="6480"/>
                  </a:cubicBezTo>
                  <a:cubicBezTo>
                    <a:pt x="6480" y="6480"/>
                    <a:pt x="6750" y="6345"/>
                    <a:pt x="7155" y="6210"/>
                  </a:cubicBezTo>
                  <a:cubicBezTo>
                    <a:pt x="7155" y="6345"/>
                    <a:pt x="7290" y="6480"/>
                    <a:pt x="7425" y="6750"/>
                  </a:cubicBezTo>
                  <a:cubicBezTo>
                    <a:pt x="7425" y="6750"/>
                    <a:pt x="7425" y="6750"/>
                    <a:pt x="7425" y="6750"/>
                  </a:cubicBezTo>
                  <a:cubicBezTo>
                    <a:pt x="7560" y="6885"/>
                    <a:pt x="7560" y="7020"/>
                    <a:pt x="7695" y="7155"/>
                  </a:cubicBezTo>
                  <a:cubicBezTo>
                    <a:pt x="7695" y="7155"/>
                    <a:pt x="7695" y="7155"/>
                    <a:pt x="7695" y="7290"/>
                  </a:cubicBezTo>
                  <a:cubicBezTo>
                    <a:pt x="7830" y="7425"/>
                    <a:pt x="7965" y="7425"/>
                    <a:pt x="8100" y="7560"/>
                  </a:cubicBezTo>
                  <a:cubicBezTo>
                    <a:pt x="8100" y="7560"/>
                    <a:pt x="8100" y="7695"/>
                    <a:pt x="8100" y="7695"/>
                  </a:cubicBezTo>
                  <a:cubicBezTo>
                    <a:pt x="8100" y="7695"/>
                    <a:pt x="8235" y="7695"/>
                    <a:pt x="8235" y="7695"/>
                  </a:cubicBezTo>
                  <a:cubicBezTo>
                    <a:pt x="7965" y="7830"/>
                    <a:pt x="7830" y="8100"/>
                    <a:pt x="7695" y="8235"/>
                  </a:cubicBezTo>
                  <a:cubicBezTo>
                    <a:pt x="7560" y="8370"/>
                    <a:pt x="7560" y="8640"/>
                    <a:pt x="7695" y="8775"/>
                  </a:cubicBezTo>
                  <a:cubicBezTo>
                    <a:pt x="7830" y="8910"/>
                    <a:pt x="7965" y="8910"/>
                    <a:pt x="8100" y="8775"/>
                  </a:cubicBezTo>
                  <a:cubicBezTo>
                    <a:pt x="8370" y="8505"/>
                    <a:pt x="8640" y="8235"/>
                    <a:pt x="8910" y="8100"/>
                  </a:cubicBezTo>
                  <a:cubicBezTo>
                    <a:pt x="8910" y="8100"/>
                    <a:pt x="8910" y="8100"/>
                    <a:pt x="8910" y="8100"/>
                  </a:cubicBezTo>
                  <a:cubicBezTo>
                    <a:pt x="9045" y="7965"/>
                    <a:pt x="9180" y="7965"/>
                    <a:pt x="9315" y="7830"/>
                  </a:cubicBezTo>
                  <a:cubicBezTo>
                    <a:pt x="9315" y="7830"/>
                    <a:pt x="9450" y="7830"/>
                    <a:pt x="9450" y="7830"/>
                  </a:cubicBezTo>
                  <a:cubicBezTo>
                    <a:pt x="9585" y="7830"/>
                    <a:pt x="9585" y="7695"/>
                    <a:pt x="9720" y="7695"/>
                  </a:cubicBezTo>
                  <a:cubicBezTo>
                    <a:pt x="9720" y="7695"/>
                    <a:pt x="9720" y="7695"/>
                    <a:pt x="9855" y="7695"/>
                  </a:cubicBezTo>
                  <a:cubicBezTo>
                    <a:pt x="9990" y="7560"/>
                    <a:pt x="10125" y="7560"/>
                    <a:pt x="10260" y="7560"/>
                  </a:cubicBezTo>
                  <a:cubicBezTo>
                    <a:pt x="10260" y="7560"/>
                    <a:pt x="10260" y="7425"/>
                    <a:pt x="10260" y="7425"/>
                  </a:cubicBezTo>
                  <a:cubicBezTo>
                    <a:pt x="10395" y="7425"/>
                    <a:pt x="10530" y="7425"/>
                    <a:pt x="10665" y="7425"/>
                  </a:cubicBezTo>
                  <a:cubicBezTo>
                    <a:pt x="10665" y="7425"/>
                    <a:pt x="10665" y="7425"/>
                    <a:pt x="10665" y="7425"/>
                  </a:cubicBezTo>
                  <a:cubicBezTo>
                    <a:pt x="11610" y="7155"/>
                    <a:pt x="12555" y="7290"/>
                    <a:pt x="13500" y="7695"/>
                  </a:cubicBezTo>
                  <a:cubicBezTo>
                    <a:pt x="13500" y="7695"/>
                    <a:pt x="13500" y="7695"/>
                    <a:pt x="13500" y="7695"/>
                  </a:cubicBezTo>
                  <a:cubicBezTo>
                    <a:pt x="14175" y="7965"/>
                    <a:pt x="14715" y="8235"/>
                    <a:pt x="15120" y="8775"/>
                  </a:cubicBezTo>
                  <a:cubicBezTo>
                    <a:pt x="15255" y="8775"/>
                    <a:pt x="15255" y="8910"/>
                    <a:pt x="15390" y="8910"/>
                  </a:cubicBezTo>
                  <a:cubicBezTo>
                    <a:pt x="15525" y="8910"/>
                    <a:pt x="15525" y="8775"/>
                    <a:pt x="15660" y="8775"/>
                  </a:cubicBezTo>
                  <a:cubicBezTo>
                    <a:pt x="15795" y="8640"/>
                    <a:pt x="15795" y="8370"/>
                    <a:pt x="15660" y="8235"/>
                  </a:cubicBezTo>
                  <a:cubicBezTo>
                    <a:pt x="15390" y="7965"/>
                    <a:pt x="14985" y="7695"/>
                    <a:pt x="14715" y="7425"/>
                  </a:cubicBezTo>
                  <a:cubicBezTo>
                    <a:pt x="14715" y="7425"/>
                    <a:pt x="14715" y="7425"/>
                    <a:pt x="14715" y="7290"/>
                  </a:cubicBezTo>
                  <a:cubicBezTo>
                    <a:pt x="14850" y="7290"/>
                    <a:pt x="14850" y="7290"/>
                    <a:pt x="14985" y="7155"/>
                  </a:cubicBezTo>
                  <a:cubicBezTo>
                    <a:pt x="14985" y="7155"/>
                    <a:pt x="14985" y="7020"/>
                    <a:pt x="14985" y="7020"/>
                  </a:cubicBezTo>
                  <a:cubicBezTo>
                    <a:pt x="15120" y="6885"/>
                    <a:pt x="15120" y="6885"/>
                    <a:pt x="15120" y="6885"/>
                  </a:cubicBezTo>
                  <a:cubicBezTo>
                    <a:pt x="15255" y="6750"/>
                    <a:pt x="15255" y="6750"/>
                    <a:pt x="15255" y="6615"/>
                  </a:cubicBezTo>
                  <a:cubicBezTo>
                    <a:pt x="15255" y="6615"/>
                    <a:pt x="15255" y="6615"/>
                    <a:pt x="15255" y="6615"/>
                  </a:cubicBezTo>
                  <a:cubicBezTo>
                    <a:pt x="16740" y="7425"/>
                    <a:pt x="17685" y="8505"/>
                    <a:pt x="18360" y="9990"/>
                  </a:cubicBezTo>
                  <a:cubicBezTo>
                    <a:pt x="18225" y="9990"/>
                    <a:pt x="18225" y="10125"/>
                    <a:pt x="18090" y="10125"/>
                  </a:cubicBezTo>
                  <a:cubicBezTo>
                    <a:pt x="18090" y="10125"/>
                    <a:pt x="18090" y="10125"/>
                    <a:pt x="18090" y="10125"/>
                  </a:cubicBezTo>
                  <a:cubicBezTo>
                    <a:pt x="17955" y="10260"/>
                    <a:pt x="17820" y="10530"/>
                    <a:pt x="17820" y="10665"/>
                  </a:cubicBezTo>
                  <a:cubicBezTo>
                    <a:pt x="17685" y="10665"/>
                    <a:pt x="17685" y="10665"/>
                    <a:pt x="17685" y="10665"/>
                  </a:cubicBezTo>
                  <a:cubicBezTo>
                    <a:pt x="17685" y="10800"/>
                    <a:pt x="17685" y="10800"/>
                    <a:pt x="17685" y="10935"/>
                  </a:cubicBezTo>
                  <a:cubicBezTo>
                    <a:pt x="17685" y="10935"/>
                    <a:pt x="17685" y="10935"/>
                    <a:pt x="17685" y="11070"/>
                  </a:cubicBezTo>
                  <a:cubicBezTo>
                    <a:pt x="17685" y="11070"/>
                    <a:pt x="17550" y="11205"/>
                    <a:pt x="17550" y="11340"/>
                  </a:cubicBezTo>
                  <a:cubicBezTo>
                    <a:pt x="17550" y="11475"/>
                    <a:pt x="17685" y="11475"/>
                    <a:pt x="17685" y="11610"/>
                  </a:cubicBezTo>
                  <a:cubicBezTo>
                    <a:pt x="17685" y="11610"/>
                    <a:pt x="17685" y="11745"/>
                    <a:pt x="17685" y="11745"/>
                  </a:cubicBezTo>
                  <a:cubicBezTo>
                    <a:pt x="17685" y="11745"/>
                    <a:pt x="17685" y="11880"/>
                    <a:pt x="17685" y="11880"/>
                  </a:cubicBezTo>
                  <a:cubicBezTo>
                    <a:pt x="17685" y="12015"/>
                    <a:pt x="17820" y="12015"/>
                    <a:pt x="17820" y="12015"/>
                  </a:cubicBezTo>
                  <a:cubicBezTo>
                    <a:pt x="17820" y="12015"/>
                    <a:pt x="17820" y="12150"/>
                    <a:pt x="17820" y="12150"/>
                  </a:cubicBezTo>
                  <a:cubicBezTo>
                    <a:pt x="17955" y="12150"/>
                    <a:pt x="17955" y="12285"/>
                    <a:pt x="17955" y="12285"/>
                  </a:cubicBezTo>
                  <a:cubicBezTo>
                    <a:pt x="17955" y="12285"/>
                    <a:pt x="17955" y="12420"/>
                    <a:pt x="18090" y="12420"/>
                  </a:cubicBezTo>
                  <a:cubicBezTo>
                    <a:pt x="18090" y="12420"/>
                    <a:pt x="18090" y="12420"/>
                    <a:pt x="18090" y="12555"/>
                  </a:cubicBezTo>
                  <a:cubicBezTo>
                    <a:pt x="18225" y="12555"/>
                    <a:pt x="18225" y="12555"/>
                    <a:pt x="18225" y="12555"/>
                  </a:cubicBezTo>
                  <a:cubicBezTo>
                    <a:pt x="18360" y="12690"/>
                    <a:pt x="18360" y="12690"/>
                    <a:pt x="18360" y="12690"/>
                  </a:cubicBezTo>
                  <a:cubicBezTo>
                    <a:pt x="18495" y="12690"/>
                    <a:pt x="18495" y="12690"/>
                    <a:pt x="18495" y="12825"/>
                  </a:cubicBezTo>
                  <a:cubicBezTo>
                    <a:pt x="18630" y="12825"/>
                    <a:pt x="18630" y="12825"/>
                    <a:pt x="18630" y="12825"/>
                  </a:cubicBezTo>
                  <a:cubicBezTo>
                    <a:pt x="18765" y="12825"/>
                    <a:pt x="18765" y="12825"/>
                    <a:pt x="18765" y="12825"/>
                  </a:cubicBezTo>
                  <a:cubicBezTo>
                    <a:pt x="18900" y="12825"/>
                    <a:pt x="18900" y="12825"/>
                    <a:pt x="18900" y="12960"/>
                  </a:cubicBezTo>
                  <a:cubicBezTo>
                    <a:pt x="19035" y="12960"/>
                    <a:pt x="19035" y="12960"/>
                    <a:pt x="19035" y="12960"/>
                  </a:cubicBezTo>
                  <a:cubicBezTo>
                    <a:pt x="19035" y="13230"/>
                    <a:pt x="19035" y="13635"/>
                    <a:pt x="19035" y="14040"/>
                  </a:cubicBezTo>
                  <a:cubicBezTo>
                    <a:pt x="19035" y="15660"/>
                    <a:pt x="18360" y="17145"/>
                    <a:pt x="17280" y="18225"/>
                  </a:cubicBezTo>
                  <a:close/>
                  <a:moveTo>
                    <a:pt x="19710" y="13230"/>
                  </a:moveTo>
                  <a:cubicBezTo>
                    <a:pt x="19710" y="13095"/>
                    <a:pt x="19710" y="12960"/>
                    <a:pt x="19710" y="12825"/>
                  </a:cubicBezTo>
                  <a:cubicBezTo>
                    <a:pt x="20250" y="12690"/>
                    <a:pt x="20790" y="12150"/>
                    <a:pt x="20790" y="11610"/>
                  </a:cubicBezTo>
                  <a:cubicBezTo>
                    <a:pt x="20790" y="11610"/>
                    <a:pt x="20790" y="11745"/>
                    <a:pt x="20790" y="11880"/>
                  </a:cubicBezTo>
                  <a:cubicBezTo>
                    <a:pt x="20790" y="12555"/>
                    <a:pt x="20385" y="13095"/>
                    <a:pt x="19710" y="13230"/>
                  </a:cubicBezTo>
                  <a:close/>
                  <a:moveTo>
                    <a:pt x="9450" y="6750"/>
                  </a:moveTo>
                  <a:cubicBezTo>
                    <a:pt x="9585" y="6750"/>
                    <a:pt x="9585" y="6750"/>
                    <a:pt x="9720" y="6750"/>
                  </a:cubicBezTo>
                  <a:cubicBezTo>
                    <a:pt x="9855" y="6750"/>
                    <a:pt x="9855" y="6750"/>
                    <a:pt x="9990" y="6615"/>
                  </a:cubicBezTo>
                  <a:cubicBezTo>
                    <a:pt x="10125" y="6480"/>
                    <a:pt x="10125" y="6345"/>
                    <a:pt x="9855" y="6210"/>
                  </a:cubicBezTo>
                  <a:cubicBezTo>
                    <a:pt x="9315" y="5670"/>
                    <a:pt x="9045" y="4995"/>
                    <a:pt x="9045" y="4320"/>
                  </a:cubicBezTo>
                  <a:cubicBezTo>
                    <a:pt x="9045" y="3105"/>
                    <a:pt x="9990" y="2025"/>
                    <a:pt x="11340" y="2025"/>
                  </a:cubicBezTo>
                  <a:cubicBezTo>
                    <a:pt x="12555" y="2025"/>
                    <a:pt x="13635" y="3105"/>
                    <a:pt x="13635" y="4320"/>
                  </a:cubicBezTo>
                  <a:cubicBezTo>
                    <a:pt x="13635" y="4995"/>
                    <a:pt x="13365" y="5535"/>
                    <a:pt x="12825" y="6075"/>
                  </a:cubicBezTo>
                  <a:cubicBezTo>
                    <a:pt x="12690" y="6210"/>
                    <a:pt x="12690" y="6345"/>
                    <a:pt x="12825" y="6480"/>
                  </a:cubicBezTo>
                  <a:cubicBezTo>
                    <a:pt x="12960" y="6750"/>
                    <a:pt x="13230" y="6750"/>
                    <a:pt x="13365" y="6615"/>
                  </a:cubicBezTo>
                  <a:cubicBezTo>
                    <a:pt x="14040" y="5940"/>
                    <a:pt x="14310" y="5130"/>
                    <a:pt x="14310" y="4320"/>
                  </a:cubicBezTo>
                  <a:cubicBezTo>
                    <a:pt x="14310" y="2700"/>
                    <a:pt x="12960" y="1350"/>
                    <a:pt x="11340" y="1350"/>
                  </a:cubicBezTo>
                  <a:cubicBezTo>
                    <a:pt x="9585" y="1350"/>
                    <a:pt x="8235" y="2700"/>
                    <a:pt x="8235" y="4320"/>
                  </a:cubicBezTo>
                  <a:cubicBezTo>
                    <a:pt x="8235" y="5265"/>
                    <a:pt x="8775" y="6210"/>
                    <a:pt x="9450" y="6750"/>
                  </a:cubicBezTo>
                  <a:close/>
                  <a:moveTo>
                    <a:pt x="11475" y="19035"/>
                  </a:moveTo>
                  <a:cubicBezTo>
                    <a:pt x="9855" y="19170"/>
                    <a:pt x="8505" y="19035"/>
                    <a:pt x="7020" y="18360"/>
                  </a:cubicBezTo>
                  <a:cubicBezTo>
                    <a:pt x="6885" y="18360"/>
                    <a:pt x="6615" y="18360"/>
                    <a:pt x="6615" y="18630"/>
                  </a:cubicBezTo>
                  <a:cubicBezTo>
                    <a:pt x="6480" y="18765"/>
                    <a:pt x="6615" y="18900"/>
                    <a:pt x="6750" y="19035"/>
                  </a:cubicBezTo>
                  <a:cubicBezTo>
                    <a:pt x="7965" y="19575"/>
                    <a:pt x="9180" y="19845"/>
                    <a:pt x="10530" y="19845"/>
                  </a:cubicBezTo>
                  <a:cubicBezTo>
                    <a:pt x="10935" y="19845"/>
                    <a:pt x="11205" y="19845"/>
                    <a:pt x="11475" y="19845"/>
                  </a:cubicBezTo>
                  <a:cubicBezTo>
                    <a:pt x="11745" y="19845"/>
                    <a:pt x="11880" y="19575"/>
                    <a:pt x="11880" y="19440"/>
                  </a:cubicBezTo>
                  <a:cubicBezTo>
                    <a:pt x="11880" y="19170"/>
                    <a:pt x="11610" y="19035"/>
                    <a:pt x="11475" y="19035"/>
                  </a:cubicBez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242524"/>
                  </a:solidFill>
                </a:defRPr>
              </a:pPr>
            </a:p>
          </p:txBody>
        </p:sp>
      </p:grpSp>
      <p:grpSp>
        <p:nvGrpSpPr>
          <p:cNvPr id="240" name="Grouper"/>
          <p:cNvGrpSpPr/>
          <p:nvPr/>
        </p:nvGrpSpPr>
        <p:grpSpPr>
          <a:xfrm>
            <a:off x="11788945" y="4400427"/>
            <a:ext cx="2580259" cy="2580256"/>
            <a:chOff x="-1" y="0"/>
            <a:chExt cx="2580258" cy="2580255"/>
          </a:xfrm>
        </p:grpSpPr>
        <p:grpSp>
          <p:nvGrpSpPr>
            <p:cNvPr id="235" name="Oval 27"/>
            <p:cNvGrpSpPr/>
            <p:nvPr/>
          </p:nvGrpSpPr>
          <p:grpSpPr>
            <a:xfrm>
              <a:off x="-2" y="-1"/>
              <a:ext cx="2580259" cy="2580256"/>
              <a:chOff x="-1" y="0"/>
              <a:chExt cx="2580258" cy="2580255"/>
            </a:xfrm>
          </p:grpSpPr>
          <p:sp>
            <p:nvSpPr>
              <p:cNvPr id="233" name="Cercle"/>
              <p:cNvSpPr/>
              <p:nvPr/>
            </p:nvSpPr>
            <p:spPr>
              <a:xfrm>
                <a:off x="-2" y="-1"/>
                <a:ext cx="2580259" cy="2580256"/>
              </a:xfrm>
              <a:prstGeom prst="ellipse">
                <a:avLst/>
              </a:prstGeom>
              <a:solidFill>
                <a:srgbClr val="E81E62">
                  <a:alpha val="80000"/>
                </a:srgbClr>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34" name="Regroupement de variable"/>
              <p:cNvSpPr txBox="1"/>
              <p:nvPr/>
            </p:nvSpPr>
            <p:spPr>
              <a:xfrm>
                <a:off x="377869" y="1457899"/>
                <a:ext cx="1824518" cy="650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b="1" sz="1800">
                    <a:solidFill>
                      <a:srgbClr val="FFFFFF"/>
                    </a:solidFill>
                  </a:defRPr>
                </a:lvl1pPr>
              </a:lstStyle>
              <a:p>
                <a:pPr/>
                <a:r>
                  <a:t>Regroupement de variable</a:t>
                </a:r>
              </a:p>
            </p:txBody>
          </p:sp>
        </p:grpSp>
        <p:grpSp>
          <p:nvGrpSpPr>
            <p:cNvPr id="238" name="Oval 29"/>
            <p:cNvGrpSpPr/>
            <p:nvPr/>
          </p:nvGrpSpPr>
          <p:grpSpPr>
            <a:xfrm>
              <a:off x="2092021" y="1883764"/>
              <a:ext cx="343119" cy="343117"/>
              <a:chOff x="0" y="0"/>
              <a:chExt cx="343118" cy="343115"/>
            </a:xfrm>
          </p:grpSpPr>
          <p:sp>
            <p:nvSpPr>
              <p:cNvPr id="236" name="Cercle"/>
              <p:cNvSpPr/>
              <p:nvPr/>
            </p:nvSpPr>
            <p:spPr>
              <a:xfrm>
                <a:off x="-1" y="0"/>
                <a:ext cx="343120" cy="343117"/>
              </a:xfrm>
              <a:prstGeom prst="ellipse">
                <a:avLst/>
              </a:prstGeom>
              <a:solidFill>
                <a:srgbClr val="E81E62"/>
              </a:solidFill>
              <a:ln w="12700" cap="flat">
                <a:noFill/>
                <a:miter lim="400000"/>
              </a:ln>
              <a:effectLst/>
            </p:spPr>
            <p:txBody>
              <a:bodyPr wrap="square" lIns="45718" tIns="45718" rIns="45718" bIns="45718" numCol="1" anchor="ctr">
                <a:noAutofit/>
              </a:bodyPr>
              <a:lstStyle/>
              <a:p>
                <a:pPr algn="ctr" defTabSz="914400">
                  <a:lnSpc>
                    <a:spcPct val="80000"/>
                  </a:lnSpc>
                  <a:defRPr sz="1800">
                    <a:solidFill>
                      <a:srgbClr val="FFFFFF"/>
                    </a:solidFill>
                  </a:defRPr>
                </a:pPr>
              </a:p>
            </p:txBody>
          </p:sp>
          <p:sp>
            <p:nvSpPr>
              <p:cNvPr id="237" name="02"/>
              <p:cNvSpPr txBox="1"/>
              <p:nvPr/>
            </p:nvSpPr>
            <p:spPr>
              <a:xfrm>
                <a:off x="50247" y="95356"/>
                <a:ext cx="242624" cy="15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lnSpc>
                    <a:spcPct val="80000"/>
                  </a:lnSpc>
                  <a:defRPr b="1" sz="1000">
                    <a:solidFill>
                      <a:srgbClr val="FFFFFF"/>
                    </a:solidFill>
                  </a:defRPr>
                </a:lvl1pPr>
              </a:lstStyle>
              <a:p>
                <a:pPr/>
                <a:r>
                  <a:t>02</a:t>
                </a:r>
              </a:p>
            </p:txBody>
          </p:sp>
        </p:grpSp>
        <p:sp>
          <p:nvSpPr>
            <p:cNvPr id="239" name="Freeform 1103"/>
            <p:cNvSpPr/>
            <p:nvPr/>
          </p:nvSpPr>
          <p:spPr>
            <a:xfrm>
              <a:off x="1062301" y="780424"/>
              <a:ext cx="547690" cy="552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45" y="8235"/>
                  </a:moveTo>
                  <a:cubicBezTo>
                    <a:pt x="19845" y="5535"/>
                    <a:pt x="17550" y="3240"/>
                    <a:pt x="14715" y="3240"/>
                  </a:cubicBezTo>
                  <a:cubicBezTo>
                    <a:pt x="14445" y="3240"/>
                    <a:pt x="14445" y="3240"/>
                    <a:pt x="14445" y="3240"/>
                  </a:cubicBezTo>
                  <a:cubicBezTo>
                    <a:pt x="14445" y="8640"/>
                    <a:pt x="14445" y="8640"/>
                    <a:pt x="14445" y="8640"/>
                  </a:cubicBezTo>
                  <a:cubicBezTo>
                    <a:pt x="19845" y="8640"/>
                    <a:pt x="19845" y="8640"/>
                    <a:pt x="19845" y="8640"/>
                  </a:cubicBezTo>
                  <a:lnTo>
                    <a:pt x="19845" y="8235"/>
                  </a:lnTo>
                  <a:close/>
                  <a:moveTo>
                    <a:pt x="15120" y="7965"/>
                  </a:moveTo>
                  <a:cubicBezTo>
                    <a:pt x="15120" y="3915"/>
                    <a:pt x="15120" y="3915"/>
                    <a:pt x="15120" y="3915"/>
                  </a:cubicBezTo>
                  <a:cubicBezTo>
                    <a:pt x="17280" y="4185"/>
                    <a:pt x="18900" y="5805"/>
                    <a:pt x="19035" y="7965"/>
                  </a:cubicBezTo>
                  <a:lnTo>
                    <a:pt x="15120" y="7965"/>
                  </a:lnTo>
                  <a:close/>
                  <a:moveTo>
                    <a:pt x="8640" y="9315"/>
                  </a:moveTo>
                  <a:cubicBezTo>
                    <a:pt x="8640" y="9855"/>
                    <a:pt x="8775" y="10395"/>
                    <a:pt x="8910" y="10800"/>
                  </a:cubicBezTo>
                  <a:cubicBezTo>
                    <a:pt x="7020" y="10800"/>
                    <a:pt x="7020" y="10800"/>
                    <a:pt x="7020" y="10800"/>
                  </a:cubicBezTo>
                  <a:cubicBezTo>
                    <a:pt x="5400" y="7695"/>
                    <a:pt x="5400" y="7695"/>
                    <a:pt x="5400" y="7695"/>
                  </a:cubicBezTo>
                  <a:cubicBezTo>
                    <a:pt x="5400" y="7695"/>
                    <a:pt x="5400" y="7695"/>
                    <a:pt x="5265" y="7695"/>
                  </a:cubicBezTo>
                  <a:cubicBezTo>
                    <a:pt x="5265" y="7695"/>
                    <a:pt x="5265" y="7695"/>
                    <a:pt x="5265" y="7695"/>
                  </a:cubicBezTo>
                  <a:cubicBezTo>
                    <a:pt x="5265" y="7695"/>
                    <a:pt x="5265" y="7560"/>
                    <a:pt x="5265" y="7560"/>
                  </a:cubicBezTo>
                  <a:cubicBezTo>
                    <a:pt x="5265" y="7560"/>
                    <a:pt x="5130" y="7560"/>
                    <a:pt x="5130" y="7560"/>
                  </a:cubicBezTo>
                  <a:cubicBezTo>
                    <a:pt x="5130" y="7560"/>
                    <a:pt x="5130" y="7560"/>
                    <a:pt x="5130" y="7560"/>
                  </a:cubicBezTo>
                  <a:cubicBezTo>
                    <a:pt x="5130" y="7560"/>
                    <a:pt x="4995" y="7560"/>
                    <a:pt x="4995" y="7560"/>
                  </a:cubicBezTo>
                  <a:cubicBezTo>
                    <a:pt x="2160" y="7560"/>
                    <a:pt x="2160" y="7560"/>
                    <a:pt x="2160" y="7560"/>
                  </a:cubicBezTo>
                  <a:cubicBezTo>
                    <a:pt x="2025" y="7560"/>
                    <a:pt x="1755" y="7695"/>
                    <a:pt x="1755" y="7965"/>
                  </a:cubicBezTo>
                  <a:cubicBezTo>
                    <a:pt x="1755" y="8100"/>
                    <a:pt x="2025" y="8235"/>
                    <a:pt x="2160" y="8235"/>
                  </a:cubicBezTo>
                  <a:cubicBezTo>
                    <a:pt x="4860" y="8235"/>
                    <a:pt x="4860" y="8235"/>
                    <a:pt x="4860" y="8235"/>
                  </a:cubicBezTo>
                  <a:cubicBezTo>
                    <a:pt x="6480" y="11340"/>
                    <a:pt x="6480" y="11340"/>
                    <a:pt x="6480" y="11340"/>
                  </a:cubicBezTo>
                  <a:cubicBezTo>
                    <a:pt x="6480" y="11340"/>
                    <a:pt x="6615" y="11340"/>
                    <a:pt x="6615" y="11475"/>
                  </a:cubicBezTo>
                  <a:cubicBezTo>
                    <a:pt x="6615" y="11475"/>
                    <a:pt x="6615" y="11475"/>
                    <a:pt x="6615" y="11475"/>
                  </a:cubicBezTo>
                  <a:cubicBezTo>
                    <a:pt x="6615" y="11475"/>
                    <a:pt x="6615" y="11475"/>
                    <a:pt x="6750" y="11475"/>
                  </a:cubicBezTo>
                  <a:cubicBezTo>
                    <a:pt x="6750" y="11475"/>
                    <a:pt x="6750" y="11475"/>
                    <a:pt x="6750" y="11475"/>
                  </a:cubicBezTo>
                  <a:cubicBezTo>
                    <a:pt x="6750" y="11475"/>
                    <a:pt x="6750" y="11475"/>
                    <a:pt x="6885" y="11475"/>
                  </a:cubicBezTo>
                  <a:cubicBezTo>
                    <a:pt x="6885" y="11475"/>
                    <a:pt x="6885" y="11475"/>
                    <a:pt x="6885" y="11475"/>
                  </a:cubicBezTo>
                  <a:cubicBezTo>
                    <a:pt x="9180" y="11475"/>
                    <a:pt x="9180" y="11475"/>
                    <a:pt x="9180" y="11475"/>
                  </a:cubicBezTo>
                  <a:cubicBezTo>
                    <a:pt x="9990" y="13230"/>
                    <a:pt x="11610" y="14445"/>
                    <a:pt x="13635" y="14445"/>
                  </a:cubicBezTo>
                  <a:cubicBezTo>
                    <a:pt x="16470" y="14445"/>
                    <a:pt x="18765" y="12150"/>
                    <a:pt x="18765" y="9315"/>
                  </a:cubicBezTo>
                  <a:cubicBezTo>
                    <a:pt x="18765" y="9045"/>
                    <a:pt x="18765" y="9045"/>
                    <a:pt x="18765" y="9045"/>
                  </a:cubicBezTo>
                  <a:cubicBezTo>
                    <a:pt x="14040" y="9045"/>
                    <a:pt x="14040" y="9045"/>
                    <a:pt x="14040" y="9045"/>
                  </a:cubicBezTo>
                  <a:cubicBezTo>
                    <a:pt x="14040" y="4320"/>
                    <a:pt x="14040" y="4320"/>
                    <a:pt x="14040" y="4320"/>
                  </a:cubicBezTo>
                  <a:cubicBezTo>
                    <a:pt x="13635" y="4320"/>
                    <a:pt x="13635" y="4320"/>
                    <a:pt x="13635" y="4320"/>
                  </a:cubicBezTo>
                  <a:cubicBezTo>
                    <a:pt x="10935" y="4320"/>
                    <a:pt x="8640" y="6615"/>
                    <a:pt x="8640" y="9315"/>
                  </a:cubicBezTo>
                  <a:close/>
                  <a:moveTo>
                    <a:pt x="13365" y="5130"/>
                  </a:moveTo>
                  <a:cubicBezTo>
                    <a:pt x="13365" y="9720"/>
                    <a:pt x="13365" y="9720"/>
                    <a:pt x="13365" y="9720"/>
                  </a:cubicBezTo>
                  <a:cubicBezTo>
                    <a:pt x="17955" y="9720"/>
                    <a:pt x="17955" y="9720"/>
                    <a:pt x="17955" y="9720"/>
                  </a:cubicBezTo>
                  <a:cubicBezTo>
                    <a:pt x="17820" y="11880"/>
                    <a:pt x="15930" y="13635"/>
                    <a:pt x="13635" y="13635"/>
                  </a:cubicBezTo>
                  <a:cubicBezTo>
                    <a:pt x="12015" y="13635"/>
                    <a:pt x="10665" y="12825"/>
                    <a:pt x="9990" y="11475"/>
                  </a:cubicBezTo>
                  <a:cubicBezTo>
                    <a:pt x="11205" y="11475"/>
                    <a:pt x="11205" y="11475"/>
                    <a:pt x="11205" y="11475"/>
                  </a:cubicBezTo>
                  <a:cubicBezTo>
                    <a:pt x="11340" y="11475"/>
                    <a:pt x="11475" y="11340"/>
                    <a:pt x="11475" y="11205"/>
                  </a:cubicBezTo>
                  <a:cubicBezTo>
                    <a:pt x="11475" y="10935"/>
                    <a:pt x="11340" y="10800"/>
                    <a:pt x="11205" y="10800"/>
                  </a:cubicBezTo>
                  <a:cubicBezTo>
                    <a:pt x="9585" y="10800"/>
                    <a:pt x="9585" y="10800"/>
                    <a:pt x="9585" y="10800"/>
                  </a:cubicBezTo>
                  <a:cubicBezTo>
                    <a:pt x="9450" y="10395"/>
                    <a:pt x="9315" y="9855"/>
                    <a:pt x="9315" y="9315"/>
                  </a:cubicBezTo>
                  <a:cubicBezTo>
                    <a:pt x="9315" y="7155"/>
                    <a:pt x="11070" y="5265"/>
                    <a:pt x="13365" y="5130"/>
                  </a:cubicBezTo>
                  <a:close/>
                  <a:moveTo>
                    <a:pt x="21600" y="1485"/>
                  </a:moveTo>
                  <a:cubicBezTo>
                    <a:pt x="11205" y="1485"/>
                    <a:pt x="11205" y="1485"/>
                    <a:pt x="11205" y="1485"/>
                  </a:cubicBezTo>
                  <a:cubicBezTo>
                    <a:pt x="11205" y="405"/>
                    <a:pt x="11205" y="405"/>
                    <a:pt x="11205" y="405"/>
                  </a:cubicBezTo>
                  <a:cubicBezTo>
                    <a:pt x="11205" y="135"/>
                    <a:pt x="10935" y="0"/>
                    <a:pt x="10800" y="0"/>
                  </a:cubicBezTo>
                  <a:cubicBezTo>
                    <a:pt x="10665" y="0"/>
                    <a:pt x="10395" y="135"/>
                    <a:pt x="10395" y="405"/>
                  </a:cubicBezTo>
                  <a:cubicBezTo>
                    <a:pt x="10395" y="1485"/>
                    <a:pt x="10395" y="1485"/>
                    <a:pt x="10395" y="1485"/>
                  </a:cubicBezTo>
                  <a:cubicBezTo>
                    <a:pt x="0" y="1485"/>
                    <a:pt x="0" y="1485"/>
                    <a:pt x="0" y="1485"/>
                  </a:cubicBezTo>
                  <a:cubicBezTo>
                    <a:pt x="0" y="16605"/>
                    <a:pt x="0" y="16605"/>
                    <a:pt x="0" y="16605"/>
                  </a:cubicBezTo>
                  <a:cubicBezTo>
                    <a:pt x="9990" y="16605"/>
                    <a:pt x="9990" y="16605"/>
                    <a:pt x="9990" y="16605"/>
                  </a:cubicBezTo>
                  <a:cubicBezTo>
                    <a:pt x="5535" y="20925"/>
                    <a:pt x="5535" y="20925"/>
                    <a:pt x="5535" y="20925"/>
                  </a:cubicBezTo>
                  <a:cubicBezTo>
                    <a:pt x="5400" y="21060"/>
                    <a:pt x="5400" y="21330"/>
                    <a:pt x="5535" y="21465"/>
                  </a:cubicBezTo>
                  <a:cubicBezTo>
                    <a:pt x="5535" y="21600"/>
                    <a:pt x="5670" y="21600"/>
                    <a:pt x="5805" y="21600"/>
                  </a:cubicBezTo>
                  <a:cubicBezTo>
                    <a:pt x="5805" y="21600"/>
                    <a:pt x="5940" y="21600"/>
                    <a:pt x="6075" y="21465"/>
                  </a:cubicBezTo>
                  <a:cubicBezTo>
                    <a:pt x="10395" y="17010"/>
                    <a:pt x="10395" y="17010"/>
                    <a:pt x="10395" y="17010"/>
                  </a:cubicBezTo>
                  <a:cubicBezTo>
                    <a:pt x="10395" y="20520"/>
                    <a:pt x="10395" y="20520"/>
                    <a:pt x="10395" y="20520"/>
                  </a:cubicBezTo>
                  <a:cubicBezTo>
                    <a:pt x="10395" y="20655"/>
                    <a:pt x="10665" y="20925"/>
                    <a:pt x="10800" y="20925"/>
                  </a:cubicBezTo>
                  <a:cubicBezTo>
                    <a:pt x="10935" y="20925"/>
                    <a:pt x="11205" y="20655"/>
                    <a:pt x="11205" y="20520"/>
                  </a:cubicBezTo>
                  <a:cubicBezTo>
                    <a:pt x="11205" y="17010"/>
                    <a:pt x="11205" y="17010"/>
                    <a:pt x="11205" y="17010"/>
                  </a:cubicBezTo>
                  <a:cubicBezTo>
                    <a:pt x="15525" y="21465"/>
                    <a:pt x="15525" y="21465"/>
                    <a:pt x="15525" y="21465"/>
                  </a:cubicBezTo>
                  <a:cubicBezTo>
                    <a:pt x="15660" y="21600"/>
                    <a:pt x="15795" y="21600"/>
                    <a:pt x="15795" y="21600"/>
                  </a:cubicBezTo>
                  <a:cubicBezTo>
                    <a:pt x="15930" y="21600"/>
                    <a:pt x="16065" y="21600"/>
                    <a:pt x="16065" y="21465"/>
                  </a:cubicBezTo>
                  <a:cubicBezTo>
                    <a:pt x="16200" y="21330"/>
                    <a:pt x="16200" y="21060"/>
                    <a:pt x="16065" y="20925"/>
                  </a:cubicBezTo>
                  <a:cubicBezTo>
                    <a:pt x="11610" y="16605"/>
                    <a:pt x="11610" y="16605"/>
                    <a:pt x="11610" y="16605"/>
                  </a:cubicBezTo>
                  <a:cubicBezTo>
                    <a:pt x="21600" y="16605"/>
                    <a:pt x="21600" y="16605"/>
                    <a:pt x="21600" y="16605"/>
                  </a:cubicBezTo>
                  <a:lnTo>
                    <a:pt x="21600" y="1485"/>
                  </a:lnTo>
                  <a:close/>
                  <a:moveTo>
                    <a:pt x="20925" y="15795"/>
                  </a:moveTo>
                  <a:cubicBezTo>
                    <a:pt x="675" y="15795"/>
                    <a:pt x="675" y="15795"/>
                    <a:pt x="675" y="15795"/>
                  </a:cubicBezTo>
                  <a:cubicBezTo>
                    <a:pt x="675" y="2160"/>
                    <a:pt x="675" y="2160"/>
                    <a:pt x="675" y="2160"/>
                  </a:cubicBezTo>
                  <a:cubicBezTo>
                    <a:pt x="20925" y="2160"/>
                    <a:pt x="20925" y="2160"/>
                    <a:pt x="20925" y="2160"/>
                  </a:cubicBezTo>
                  <a:lnTo>
                    <a:pt x="20925" y="15795"/>
                  </a:lnTo>
                  <a:close/>
                  <a:moveTo>
                    <a:pt x="2835" y="6885"/>
                  </a:moveTo>
                  <a:cubicBezTo>
                    <a:pt x="3105" y="6885"/>
                    <a:pt x="3240" y="6615"/>
                    <a:pt x="3240" y="6480"/>
                  </a:cubicBezTo>
                  <a:cubicBezTo>
                    <a:pt x="3240" y="4995"/>
                    <a:pt x="3240" y="4995"/>
                    <a:pt x="3240" y="4995"/>
                  </a:cubicBezTo>
                  <a:cubicBezTo>
                    <a:pt x="3240" y="4860"/>
                    <a:pt x="3105" y="4725"/>
                    <a:pt x="2835" y="4725"/>
                  </a:cubicBezTo>
                  <a:cubicBezTo>
                    <a:pt x="2700" y="4725"/>
                    <a:pt x="2565" y="4860"/>
                    <a:pt x="2565" y="4995"/>
                  </a:cubicBezTo>
                  <a:cubicBezTo>
                    <a:pt x="2565" y="6480"/>
                    <a:pt x="2565" y="6480"/>
                    <a:pt x="2565" y="6480"/>
                  </a:cubicBezTo>
                  <a:cubicBezTo>
                    <a:pt x="2565" y="6615"/>
                    <a:pt x="2700" y="6885"/>
                    <a:pt x="2835" y="6885"/>
                  </a:cubicBezTo>
                  <a:close/>
                  <a:moveTo>
                    <a:pt x="3915" y="6885"/>
                  </a:moveTo>
                  <a:cubicBezTo>
                    <a:pt x="4185" y="6885"/>
                    <a:pt x="4320" y="6615"/>
                    <a:pt x="4320" y="6480"/>
                  </a:cubicBezTo>
                  <a:cubicBezTo>
                    <a:pt x="4320" y="4995"/>
                    <a:pt x="4320" y="4995"/>
                    <a:pt x="4320" y="4995"/>
                  </a:cubicBezTo>
                  <a:cubicBezTo>
                    <a:pt x="4320" y="4860"/>
                    <a:pt x="4185" y="4725"/>
                    <a:pt x="3915" y="4725"/>
                  </a:cubicBezTo>
                  <a:cubicBezTo>
                    <a:pt x="3780" y="4725"/>
                    <a:pt x="3645" y="4860"/>
                    <a:pt x="3645" y="4995"/>
                  </a:cubicBezTo>
                  <a:cubicBezTo>
                    <a:pt x="3645" y="6480"/>
                    <a:pt x="3645" y="6480"/>
                    <a:pt x="3645" y="6480"/>
                  </a:cubicBezTo>
                  <a:cubicBezTo>
                    <a:pt x="3645" y="6615"/>
                    <a:pt x="3780" y="6885"/>
                    <a:pt x="3915" y="6885"/>
                  </a:cubicBez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242524"/>
                  </a:solidFill>
                </a:defRPr>
              </a:pPr>
            </a:p>
          </p:txBody>
        </p:sp>
      </p:grpSp>
      <p:grpSp>
        <p:nvGrpSpPr>
          <p:cNvPr id="248" name="Grouper"/>
          <p:cNvGrpSpPr/>
          <p:nvPr/>
        </p:nvGrpSpPr>
        <p:grpSpPr>
          <a:xfrm>
            <a:off x="19085024" y="4568694"/>
            <a:ext cx="2580259" cy="2580257"/>
            <a:chOff x="-1" y="0"/>
            <a:chExt cx="2580258" cy="2580255"/>
          </a:xfrm>
        </p:grpSpPr>
        <p:grpSp>
          <p:nvGrpSpPr>
            <p:cNvPr id="243" name="Oval 25"/>
            <p:cNvGrpSpPr/>
            <p:nvPr/>
          </p:nvGrpSpPr>
          <p:grpSpPr>
            <a:xfrm>
              <a:off x="-2" y="-1"/>
              <a:ext cx="2580259" cy="2580256"/>
              <a:chOff x="-1" y="0"/>
              <a:chExt cx="2580258" cy="2580255"/>
            </a:xfrm>
          </p:grpSpPr>
          <p:sp>
            <p:nvSpPr>
              <p:cNvPr id="241" name="Cercle"/>
              <p:cNvSpPr/>
              <p:nvPr/>
            </p:nvSpPr>
            <p:spPr>
              <a:xfrm>
                <a:off x="-2" y="-1"/>
                <a:ext cx="2580259" cy="2580256"/>
              </a:xfrm>
              <a:prstGeom prst="ellipse">
                <a:avLst/>
              </a:prstGeom>
              <a:solidFill>
                <a:srgbClr val="9B27AF">
                  <a:alpha val="80000"/>
                </a:srgbClr>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42" name="Approche automatique par la méthode de LASSO"/>
              <p:cNvSpPr txBox="1"/>
              <p:nvPr/>
            </p:nvSpPr>
            <p:spPr>
              <a:xfrm>
                <a:off x="305738" y="922157"/>
                <a:ext cx="1968780" cy="1209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b="1" sz="1800">
                    <a:solidFill>
                      <a:srgbClr val="FFFFFF"/>
                    </a:solidFill>
                  </a:defRPr>
                </a:lvl1pPr>
              </a:lstStyle>
              <a:p>
                <a:pPr/>
                <a:r>
                  <a:t>Approche automatique par la méthode de LASSO </a:t>
                </a:r>
              </a:p>
            </p:txBody>
          </p:sp>
        </p:grpSp>
        <p:grpSp>
          <p:nvGrpSpPr>
            <p:cNvPr id="246" name="Oval 30"/>
            <p:cNvGrpSpPr/>
            <p:nvPr/>
          </p:nvGrpSpPr>
          <p:grpSpPr>
            <a:xfrm>
              <a:off x="88914" y="1883764"/>
              <a:ext cx="343119" cy="343117"/>
              <a:chOff x="0" y="0"/>
              <a:chExt cx="343118" cy="343115"/>
            </a:xfrm>
          </p:grpSpPr>
          <p:sp>
            <p:nvSpPr>
              <p:cNvPr id="244" name="Cercle"/>
              <p:cNvSpPr/>
              <p:nvPr/>
            </p:nvSpPr>
            <p:spPr>
              <a:xfrm>
                <a:off x="-1" y="0"/>
                <a:ext cx="343120" cy="343117"/>
              </a:xfrm>
              <a:prstGeom prst="ellipse">
                <a:avLst/>
              </a:prstGeom>
              <a:solidFill>
                <a:srgbClr val="9B27AF"/>
              </a:solidFill>
              <a:ln w="12700" cap="flat">
                <a:noFill/>
                <a:miter lim="400000"/>
              </a:ln>
              <a:effectLst/>
            </p:spPr>
            <p:txBody>
              <a:bodyPr wrap="square" lIns="45718" tIns="45718" rIns="45718" bIns="45718" numCol="1" anchor="ctr">
                <a:noAutofit/>
              </a:bodyPr>
              <a:lstStyle/>
              <a:p>
                <a:pPr algn="ctr" defTabSz="914400">
                  <a:lnSpc>
                    <a:spcPct val="80000"/>
                  </a:lnSpc>
                  <a:defRPr sz="1800">
                    <a:solidFill>
                      <a:srgbClr val="FFFFFF"/>
                    </a:solidFill>
                  </a:defRPr>
                </a:pPr>
              </a:p>
            </p:txBody>
          </p:sp>
          <p:sp>
            <p:nvSpPr>
              <p:cNvPr id="245" name="03"/>
              <p:cNvSpPr txBox="1"/>
              <p:nvPr/>
            </p:nvSpPr>
            <p:spPr>
              <a:xfrm>
                <a:off x="50247" y="95356"/>
                <a:ext cx="242624" cy="15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lnSpc>
                    <a:spcPct val="80000"/>
                  </a:lnSpc>
                  <a:defRPr b="1" sz="1000">
                    <a:solidFill>
                      <a:srgbClr val="FFFFFF"/>
                    </a:solidFill>
                  </a:defRPr>
                </a:lvl1pPr>
              </a:lstStyle>
              <a:p>
                <a:pPr/>
                <a:r>
                  <a:t>03</a:t>
                </a:r>
              </a:p>
            </p:txBody>
          </p:sp>
        </p:grpSp>
        <p:sp>
          <p:nvSpPr>
            <p:cNvPr id="247" name="Freeform 1137"/>
            <p:cNvSpPr/>
            <p:nvPr/>
          </p:nvSpPr>
          <p:spPr>
            <a:xfrm>
              <a:off x="1034409" y="264721"/>
              <a:ext cx="547690" cy="5318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25" y="1823"/>
                  </a:moveTo>
                  <a:cubicBezTo>
                    <a:pt x="17010" y="1823"/>
                    <a:pt x="17010" y="1823"/>
                    <a:pt x="17010" y="1823"/>
                  </a:cubicBezTo>
                  <a:cubicBezTo>
                    <a:pt x="13905" y="0"/>
                    <a:pt x="13905" y="0"/>
                    <a:pt x="13905" y="0"/>
                  </a:cubicBezTo>
                  <a:cubicBezTo>
                    <a:pt x="13770" y="0"/>
                    <a:pt x="13635" y="0"/>
                    <a:pt x="13500" y="0"/>
                  </a:cubicBezTo>
                  <a:cubicBezTo>
                    <a:pt x="13365" y="140"/>
                    <a:pt x="13365" y="281"/>
                    <a:pt x="13365" y="421"/>
                  </a:cubicBezTo>
                  <a:cubicBezTo>
                    <a:pt x="13365" y="701"/>
                    <a:pt x="13365" y="701"/>
                    <a:pt x="13365" y="701"/>
                  </a:cubicBezTo>
                  <a:cubicBezTo>
                    <a:pt x="10395" y="701"/>
                    <a:pt x="10395" y="701"/>
                    <a:pt x="10395" y="701"/>
                  </a:cubicBezTo>
                  <a:cubicBezTo>
                    <a:pt x="10395" y="1823"/>
                    <a:pt x="10395" y="1823"/>
                    <a:pt x="10395" y="1823"/>
                  </a:cubicBezTo>
                  <a:cubicBezTo>
                    <a:pt x="675" y="1823"/>
                    <a:pt x="675" y="1823"/>
                    <a:pt x="675" y="1823"/>
                  </a:cubicBezTo>
                  <a:cubicBezTo>
                    <a:pt x="270" y="1823"/>
                    <a:pt x="0" y="2244"/>
                    <a:pt x="0" y="2665"/>
                  </a:cubicBezTo>
                  <a:cubicBezTo>
                    <a:pt x="0" y="19075"/>
                    <a:pt x="0" y="19075"/>
                    <a:pt x="0" y="19075"/>
                  </a:cubicBezTo>
                  <a:cubicBezTo>
                    <a:pt x="0" y="19496"/>
                    <a:pt x="270" y="19777"/>
                    <a:pt x="675" y="19777"/>
                  </a:cubicBezTo>
                  <a:cubicBezTo>
                    <a:pt x="675" y="19777"/>
                    <a:pt x="675" y="19777"/>
                    <a:pt x="675" y="19777"/>
                  </a:cubicBezTo>
                  <a:cubicBezTo>
                    <a:pt x="675" y="21319"/>
                    <a:pt x="675" y="21319"/>
                    <a:pt x="675" y="21319"/>
                  </a:cubicBezTo>
                  <a:cubicBezTo>
                    <a:pt x="4320" y="21319"/>
                    <a:pt x="4320" y="21319"/>
                    <a:pt x="4320" y="21319"/>
                  </a:cubicBezTo>
                  <a:cubicBezTo>
                    <a:pt x="4320" y="19777"/>
                    <a:pt x="4320" y="19777"/>
                    <a:pt x="4320" y="19777"/>
                  </a:cubicBezTo>
                  <a:cubicBezTo>
                    <a:pt x="10395" y="19777"/>
                    <a:pt x="10395" y="19777"/>
                    <a:pt x="10395" y="19777"/>
                  </a:cubicBezTo>
                  <a:cubicBezTo>
                    <a:pt x="10395" y="20899"/>
                    <a:pt x="10395" y="20899"/>
                    <a:pt x="10395" y="20899"/>
                  </a:cubicBezTo>
                  <a:cubicBezTo>
                    <a:pt x="13365" y="20899"/>
                    <a:pt x="13365" y="20899"/>
                    <a:pt x="13365" y="20899"/>
                  </a:cubicBezTo>
                  <a:cubicBezTo>
                    <a:pt x="13365" y="21179"/>
                    <a:pt x="13365" y="21179"/>
                    <a:pt x="13365" y="21179"/>
                  </a:cubicBezTo>
                  <a:cubicBezTo>
                    <a:pt x="13365" y="21319"/>
                    <a:pt x="13365" y="21460"/>
                    <a:pt x="13500" y="21600"/>
                  </a:cubicBezTo>
                  <a:cubicBezTo>
                    <a:pt x="13635" y="21600"/>
                    <a:pt x="13635" y="21600"/>
                    <a:pt x="13770" y="21600"/>
                  </a:cubicBezTo>
                  <a:cubicBezTo>
                    <a:pt x="13770" y="21600"/>
                    <a:pt x="13905" y="21600"/>
                    <a:pt x="13905" y="21600"/>
                  </a:cubicBezTo>
                  <a:cubicBezTo>
                    <a:pt x="16875" y="19777"/>
                    <a:pt x="16875" y="19777"/>
                    <a:pt x="16875" y="19777"/>
                  </a:cubicBezTo>
                  <a:cubicBezTo>
                    <a:pt x="17280" y="19777"/>
                    <a:pt x="17280" y="19777"/>
                    <a:pt x="17280" y="19777"/>
                  </a:cubicBezTo>
                  <a:cubicBezTo>
                    <a:pt x="17280" y="21319"/>
                    <a:pt x="17280" y="21319"/>
                    <a:pt x="17280" y="21319"/>
                  </a:cubicBezTo>
                  <a:cubicBezTo>
                    <a:pt x="20925" y="21319"/>
                    <a:pt x="20925" y="21319"/>
                    <a:pt x="20925" y="21319"/>
                  </a:cubicBezTo>
                  <a:cubicBezTo>
                    <a:pt x="20925" y="19777"/>
                    <a:pt x="20925" y="19777"/>
                    <a:pt x="20925" y="19777"/>
                  </a:cubicBezTo>
                  <a:cubicBezTo>
                    <a:pt x="20925" y="19777"/>
                    <a:pt x="20925" y="19777"/>
                    <a:pt x="20925" y="19777"/>
                  </a:cubicBezTo>
                  <a:cubicBezTo>
                    <a:pt x="21330" y="19777"/>
                    <a:pt x="21600" y="19496"/>
                    <a:pt x="21600" y="19075"/>
                  </a:cubicBezTo>
                  <a:cubicBezTo>
                    <a:pt x="21600" y="2665"/>
                    <a:pt x="21600" y="2665"/>
                    <a:pt x="21600" y="2665"/>
                  </a:cubicBezTo>
                  <a:cubicBezTo>
                    <a:pt x="21600" y="2244"/>
                    <a:pt x="21330" y="1823"/>
                    <a:pt x="20925" y="1823"/>
                  </a:cubicBezTo>
                  <a:close/>
                  <a:moveTo>
                    <a:pt x="3645" y="20618"/>
                  </a:moveTo>
                  <a:cubicBezTo>
                    <a:pt x="1485" y="20618"/>
                    <a:pt x="1485" y="20618"/>
                    <a:pt x="1485" y="20618"/>
                  </a:cubicBezTo>
                  <a:cubicBezTo>
                    <a:pt x="1485" y="19777"/>
                    <a:pt x="1485" y="19777"/>
                    <a:pt x="1485" y="19777"/>
                  </a:cubicBezTo>
                  <a:cubicBezTo>
                    <a:pt x="3645" y="19777"/>
                    <a:pt x="3645" y="19777"/>
                    <a:pt x="3645" y="19777"/>
                  </a:cubicBezTo>
                  <a:lnTo>
                    <a:pt x="3645" y="20618"/>
                  </a:lnTo>
                  <a:close/>
                  <a:moveTo>
                    <a:pt x="4320" y="19075"/>
                  </a:moveTo>
                  <a:cubicBezTo>
                    <a:pt x="4320" y="19075"/>
                    <a:pt x="4320" y="19075"/>
                    <a:pt x="4320" y="19075"/>
                  </a:cubicBezTo>
                  <a:cubicBezTo>
                    <a:pt x="675" y="19075"/>
                    <a:pt x="675" y="19075"/>
                    <a:pt x="675" y="19075"/>
                  </a:cubicBezTo>
                  <a:cubicBezTo>
                    <a:pt x="675" y="19075"/>
                    <a:pt x="675" y="19075"/>
                    <a:pt x="675" y="19075"/>
                  </a:cubicBezTo>
                  <a:cubicBezTo>
                    <a:pt x="675" y="2665"/>
                    <a:pt x="675" y="2665"/>
                    <a:pt x="675" y="2665"/>
                  </a:cubicBezTo>
                  <a:cubicBezTo>
                    <a:pt x="10395" y="2665"/>
                    <a:pt x="10395" y="2665"/>
                    <a:pt x="10395" y="2665"/>
                  </a:cubicBezTo>
                  <a:cubicBezTo>
                    <a:pt x="10395" y="3366"/>
                    <a:pt x="10395" y="3366"/>
                    <a:pt x="10395" y="3366"/>
                  </a:cubicBezTo>
                  <a:cubicBezTo>
                    <a:pt x="2295" y="3366"/>
                    <a:pt x="2295" y="3366"/>
                    <a:pt x="2295" y="3366"/>
                  </a:cubicBezTo>
                  <a:cubicBezTo>
                    <a:pt x="1755" y="3366"/>
                    <a:pt x="1485" y="3787"/>
                    <a:pt x="1485" y="4208"/>
                  </a:cubicBezTo>
                  <a:cubicBezTo>
                    <a:pt x="1485" y="17392"/>
                    <a:pt x="1485" y="17392"/>
                    <a:pt x="1485" y="17392"/>
                  </a:cubicBezTo>
                  <a:cubicBezTo>
                    <a:pt x="1485" y="17673"/>
                    <a:pt x="1485" y="17953"/>
                    <a:pt x="1755" y="18094"/>
                  </a:cubicBezTo>
                  <a:cubicBezTo>
                    <a:pt x="1620" y="18374"/>
                    <a:pt x="1620" y="18374"/>
                    <a:pt x="1620" y="18374"/>
                  </a:cubicBezTo>
                  <a:cubicBezTo>
                    <a:pt x="2295" y="18374"/>
                    <a:pt x="2295" y="18374"/>
                    <a:pt x="2295" y="18374"/>
                  </a:cubicBezTo>
                  <a:cubicBezTo>
                    <a:pt x="7020" y="18374"/>
                    <a:pt x="7020" y="18374"/>
                    <a:pt x="7020" y="18374"/>
                  </a:cubicBezTo>
                  <a:cubicBezTo>
                    <a:pt x="8505" y="18374"/>
                    <a:pt x="8505" y="18374"/>
                    <a:pt x="8505" y="18374"/>
                  </a:cubicBezTo>
                  <a:cubicBezTo>
                    <a:pt x="10395" y="18374"/>
                    <a:pt x="10395" y="18374"/>
                    <a:pt x="10395" y="18374"/>
                  </a:cubicBezTo>
                  <a:cubicBezTo>
                    <a:pt x="10395" y="19075"/>
                    <a:pt x="10395" y="19075"/>
                    <a:pt x="10395" y="19075"/>
                  </a:cubicBezTo>
                  <a:lnTo>
                    <a:pt x="4320" y="19075"/>
                  </a:lnTo>
                  <a:close/>
                  <a:moveTo>
                    <a:pt x="10395" y="7434"/>
                  </a:moveTo>
                  <a:cubicBezTo>
                    <a:pt x="7695" y="7434"/>
                    <a:pt x="7695" y="7434"/>
                    <a:pt x="7695" y="7434"/>
                  </a:cubicBezTo>
                  <a:cubicBezTo>
                    <a:pt x="6210" y="10800"/>
                    <a:pt x="6210" y="10800"/>
                    <a:pt x="6210" y="10800"/>
                  </a:cubicBezTo>
                  <a:cubicBezTo>
                    <a:pt x="5535" y="10800"/>
                    <a:pt x="5535" y="10800"/>
                    <a:pt x="5535" y="10800"/>
                  </a:cubicBezTo>
                  <a:cubicBezTo>
                    <a:pt x="4050" y="14166"/>
                    <a:pt x="4050" y="14166"/>
                    <a:pt x="4050" y="14166"/>
                  </a:cubicBezTo>
                  <a:cubicBezTo>
                    <a:pt x="3375" y="14166"/>
                    <a:pt x="3375" y="14166"/>
                    <a:pt x="3375" y="14166"/>
                  </a:cubicBezTo>
                  <a:cubicBezTo>
                    <a:pt x="2160" y="16971"/>
                    <a:pt x="2160" y="16971"/>
                    <a:pt x="2160" y="16971"/>
                  </a:cubicBezTo>
                  <a:cubicBezTo>
                    <a:pt x="2160" y="4208"/>
                    <a:pt x="2160" y="4208"/>
                    <a:pt x="2160" y="4208"/>
                  </a:cubicBezTo>
                  <a:cubicBezTo>
                    <a:pt x="2160" y="4208"/>
                    <a:pt x="2160" y="4068"/>
                    <a:pt x="2295" y="4068"/>
                  </a:cubicBezTo>
                  <a:cubicBezTo>
                    <a:pt x="10395" y="4068"/>
                    <a:pt x="10395" y="4068"/>
                    <a:pt x="10395" y="4068"/>
                  </a:cubicBezTo>
                  <a:lnTo>
                    <a:pt x="10395" y="7434"/>
                  </a:lnTo>
                  <a:close/>
                  <a:moveTo>
                    <a:pt x="3780" y="15008"/>
                  </a:moveTo>
                  <a:cubicBezTo>
                    <a:pt x="6210" y="15008"/>
                    <a:pt x="6210" y="15008"/>
                    <a:pt x="6210" y="15008"/>
                  </a:cubicBezTo>
                  <a:cubicBezTo>
                    <a:pt x="7290" y="17532"/>
                    <a:pt x="7290" y="17532"/>
                    <a:pt x="7290" y="17532"/>
                  </a:cubicBezTo>
                  <a:cubicBezTo>
                    <a:pt x="7290" y="17532"/>
                    <a:pt x="7290" y="17532"/>
                    <a:pt x="7290" y="17532"/>
                  </a:cubicBezTo>
                  <a:cubicBezTo>
                    <a:pt x="2700" y="17532"/>
                    <a:pt x="2700" y="17532"/>
                    <a:pt x="2700" y="17532"/>
                  </a:cubicBezTo>
                  <a:lnTo>
                    <a:pt x="3780" y="15008"/>
                  </a:lnTo>
                  <a:close/>
                  <a:moveTo>
                    <a:pt x="5940" y="11642"/>
                  </a:moveTo>
                  <a:cubicBezTo>
                    <a:pt x="8370" y="11642"/>
                    <a:pt x="8370" y="11642"/>
                    <a:pt x="8370" y="11642"/>
                  </a:cubicBezTo>
                  <a:cubicBezTo>
                    <a:pt x="9585" y="14166"/>
                    <a:pt x="9585" y="14166"/>
                    <a:pt x="9585" y="14166"/>
                  </a:cubicBezTo>
                  <a:cubicBezTo>
                    <a:pt x="8775" y="14166"/>
                    <a:pt x="8775" y="14166"/>
                    <a:pt x="8775" y="14166"/>
                  </a:cubicBezTo>
                  <a:cubicBezTo>
                    <a:pt x="6750" y="14166"/>
                    <a:pt x="6750" y="14166"/>
                    <a:pt x="6750" y="14166"/>
                  </a:cubicBezTo>
                  <a:cubicBezTo>
                    <a:pt x="4860" y="14166"/>
                    <a:pt x="4860" y="14166"/>
                    <a:pt x="4860" y="14166"/>
                  </a:cubicBezTo>
                  <a:lnTo>
                    <a:pt x="5940" y="11642"/>
                  </a:lnTo>
                  <a:close/>
                  <a:moveTo>
                    <a:pt x="8505" y="15008"/>
                  </a:moveTo>
                  <a:cubicBezTo>
                    <a:pt x="7695" y="16551"/>
                    <a:pt x="7695" y="16551"/>
                    <a:pt x="7695" y="16551"/>
                  </a:cubicBezTo>
                  <a:cubicBezTo>
                    <a:pt x="7020" y="15008"/>
                    <a:pt x="7020" y="15008"/>
                    <a:pt x="7020" y="15008"/>
                  </a:cubicBezTo>
                  <a:cubicBezTo>
                    <a:pt x="8505" y="15008"/>
                    <a:pt x="8505" y="15008"/>
                    <a:pt x="8505" y="15008"/>
                  </a:cubicBezTo>
                  <a:close/>
                  <a:moveTo>
                    <a:pt x="8100" y="17532"/>
                  </a:moveTo>
                  <a:cubicBezTo>
                    <a:pt x="9180" y="15008"/>
                    <a:pt x="9180" y="15008"/>
                    <a:pt x="9180" y="15008"/>
                  </a:cubicBezTo>
                  <a:cubicBezTo>
                    <a:pt x="10395" y="15008"/>
                    <a:pt x="10395" y="15008"/>
                    <a:pt x="10395" y="15008"/>
                  </a:cubicBezTo>
                  <a:cubicBezTo>
                    <a:pt x="10395" y="17532"/>
                    <a:pt x="10395" y="17532"/>
                    <a:pt x="10395" y="17532"/>
                  </a:cubicBezTo>
                  <a:cubicBezTo>
                    <a:pt x="8100" y="17532"/>
                    <a:pt x="8100" y="17532"/>
                    <a:pt x="8100" y="17532"/>
                  </a:cubicBezTo>
                  <a:close/>
                  <a:moveTo>
                    <a:pt x="10260" y="14166"/>
                  </a:moveTo>
                  <a:cubicBezTo>
                    <a:pt x="9180" y="11642"/>
                    <a:pt x="9180" y="11642"/>
                    <a:pt x="9180" y="11642"/>
                  </a:cubicBezTo>
                  <a:cubicBezTo>
                    <a:pt x="10395" y="11642"/>
                    <a:pt x="10395" y="11642"/>
                    <a:pt x="10395" y="11642"/>
                  </a:cubicBezTo>
                  <a:cubicBezTo>
                    <a:pt x="10395" y="14166"/>
                    <a:pt x="10395" y="14166"/>
                    <a:pt x="10395" y="14166"/>
                  </a:cubicBezTo>
                  <a:lnTo>
                    <a:pt x="10260" y="14166"/>
                  </a:lnTo>
                  <a:close/>
                  <a:moveTo>
                    <a:pt x="10395" y="10800"/>
                  </a:moveTo>
                  <a:cubicBezTo>
                    <a:pt x="8910" y="10800"/>
                    <a:pt x="8910" y="10800"/>
                    <a:pt x="8910" y="10800"/>
                  </a:cubicBezTo>
                  <a:cubicBezTo>
                    <a:pt x="7020" y="10800"/>
                    <a:pt x="7020" y="10800"/>
                    <a:pt x="7020" y="10800"/>
                  </a:cubicBezTo>
                  <a:cubicBezTo>
                    <a:pt x="8100" y="8275"/>
                    <a:pt x="8100" y="8275"/>
                    <a:pt x="8100" y="8275"/>
                  </a:cubicBezTo>
                  <a:cubicBezTo>
                    <a:pt x="10395" y="8275"/>
                    <a:pt x="10395" y="8275"/>
                    <a:pt x="10395" y="8275"/>
                  </a:cubicBezTo>
                  <a:lnTo>
                    <a:pt x="10395" y="10800"/>
                  </a:lnTo>
                  <a:close/>
                  <a:moveTo>
                    <a:pt x="11205" y="20197"/>
                  </a:moveTo>
                  <a:cubicBezTo>
                    <a:pt x="11205" y="19777"/>
                    <a:pt x="11205" y="19777"/>
                    <a:pt x="11205" y="19777"/>
                  </a:cubicBezTo>
                  <a:cubicBezTo>
                    <a:pt x="11205" y="18374"/>
                    <a:pt x="11205" y="18374"/>
                    <a:pt x="11205" y="18374"/>
                  </a:cubicBezTo>
                  <a:cubicBezTo>
                    <a:pt x="11205" y="14166"/>
                    <a:pt x="11205" y="14166"/>
                    <a:pt x="11205" y="14166"/>
                  </a:cubicBezTo>
                  <a:cubicBezTo>
                    <a:pt x="11205" y="11642"/>
                    <a:pt x="11205" y="11642"/>
                    <a:pt x="11205" y="11642"/>
                  </a:cubicBezTo>
                  <a:cubicBezTo>
                    <a:pt x="11205" y="7434"/>
                    <a:pt x="11205" y="7434"/>
                    <a:pt x="11205" y="7434"/>
                  </a:cubicBezTo>
                  <a:cubicBezTo>
                    <a:pt x="11205" y="3366"/>
                    <a:pt x="11205" y="3366"/>
                    <a:pt x="11205" y="3366"/>
                  </a:cubicBezTo>
                  <a:cubicBezTo>
                    <a:pt x="11205" y="1823"/>
                    <a:pt x="11205" y="1823"/>
                    <a:pt x="11205" y="1823"/>
                  </a:cubicBezTo>
                  <a:cubicBezTo>
                    <a:pt x="11205" y="1543"/>
                    <a:pt x="11205" y="1543"/>
                    <a:pt x="11205" y="1543"/>
                  </a:cubicBezTo>
                  <a:cubicBezTo>
                    <a:pt x="13365" y="1543"/>
                    <a:pt x="13365" y="1543"/>
                    <a:pt x="13365" y="1543"/>
                  </a:cubicBezTo>
                  <a:cubicBezTo>
                    <a:pt x="13365" y="20197"/>
                    <a:pt x="13365" y="20197"/>
                    <a:pt x="13365" y="20197"/>
                  </a:cubicBezTo>
                  <a:lnTo>
                    <a:pt x="11205" y="20197"/>
                  </a:lnTo>
                  <a:close/>
                  <a:moveTo>
                    <a:pt x="14040" y="982"/>
                  </a:moveTo>
                  <a:cubicBezTo>
                    <a:pt x="15525" y="1823"/>
                    <a:pt x="15525" y="1823"/>
                    <a:pt x="15525" y="1823"/>
                  </a:cubicBezTo>
                  <a:cubicBezTo>
                    <a:pt x="15525" y="1823"/>
                    <a:pt x="15525" y="1823"/>
                    <a:pt x="15525" y="1823"/>
                  </a:cubicBezTo>
                  <a:cubicBezTo>
                    <a:pt x="19035" y="3927"/>
                    <a:pt x="19035" y="3927"/>
                    <a:pt x="19035" y="3927"/>
                  </a:cubicBezTo>
                  <a:cubicBezTo>
                    <a:pt x="19035" y="5190"/>
                    <a:pt x="19035" y="5190"/>
                    <a:pt x="19035" y="5190"/>
                  </a:cubicBezTo>
                  <a:cubicBezTo>
                    <a:pt x="18900" y="5190"/>
                    <a:pt x="18765" y="5470"/>
                    <a:pt x="18765" y="5610"/>
                  </a:cubicBezTo>
                  <a:cubicBezTo>
                    <a:pt x="18765" y="5751"/>
                    <a:pt x="18900" y="6031"/>
                    <a:pt x="19035" y="6031"/>
                  </a:cubicBezTo>
                  <a:cubicBezTo>
                    <a:pt x="19035" y="6312"/>
                    <a:pt x="19035" y="6312"/>
                    <a:pt x="19035" y="6312"/>
                  </a:cubicBezTo>
                  <a:cubicBezTo>
                    <a:pt x="18900" y="6312"/>
                    <a:pt x="18765" y="6592"/>
                    <a:pt x="18765" y="6732"/>
                  </a:cubicBezTo>
                  <a:cubicBezTo>
                    <a:pt x="18765" y="6873"/>
                    <a:pt x="18900" y="7153"/>
                    <a:pt x="19035" y="7153"/>
                  </a:cubicBezTo>
                  <a:cubicBezTo>
                    <a:pt x="19035" y="14587"/>
                    <a:pt x="19035" y="14587"/>
                    <a:pt x="19035" y="14587"/>
                  </a:cubicBezTo>
                  <a:cubicBezTo>
                    <a:pt x="18900" y="14587"/>
                    <a:pt x="18765" y="14727"/>
                    <a:pt x="18765" y="15008"/>
                  </a:cubicBezTo>
                  <a:cubicBezTo>
                    <a:pt x="18765" y="15148"/>
                    <a:pt x="18900" y="15288"/>
                    <a:pt x="19035" y="15288"/>
                  </a:cubicBezTo>
                  <a:cubicBezTo>
                    <a:pt x="19035" y="15709"/>
                    <a:pt x="19035" y="15709"/>
                    <a:pt x="19035" y="15709"/>
                  </a:cubicBezTo>
                  <a:cubicBezTo>
                    <a:pt x="18900" y="15709"/>
                    <a:pt x="18765" y="15849"/>
                    <a:pt x="18765" y="16130"/>
                  </a:cubicBezTo>
                  <a:cubicBezTo>
                    <a:pt x="18765" y="16270"/>
                    <a:pt x="18900" y="16410"/>
                    <a:pt x="19035" y="16410"/>
                  </a:cubicBezTo>
                  <a:cubicBezTo>
                    <a:pt x="19035" y="17673"/>
                    <a:pt x="19035" y="17673"/>
                    <a:pt x="19035" y="17673"/>
                  </a:cubicBezTo>
                  <a:cubicBezTo>
                    <a:pt x="14040" y="20618"/>
                    <a:pt x="14040" y="20618"/>
                    <a:pt x="14040" y="20618"/>
                  </a:cubicBezTo>
                  <a:lnTo>
                    <a:pt x="14040" y="982"/>
                  </a:lnTo>
                  <a:close/>
                  <a:moveTo>
                    <a:pt x="20115" y="20618"/>
                  </a:moveTo>
                  <a:cubicBezTo>
                    <a:pt x="17955" y="20618"/>
                    <a:pt x="17955" y="20618"/>
                    <a:pt x="17955" y="20618"/>
                  </a:cubicBezTo>
                  <a:cubicBezTo>
                    <a:pt x="17955" y="19777"/>
                    <a:pt x="17955" y="19777"/>
                    <a:pt x="17955" y="19777"/>
                  </a:cubicBezTo>
                  <a:cubicBezTo>
                    <a:pt x="20115" y="19777"/>
                    <a:pt x="20115" y="19777"/>
                    <a:pt x="20115" y="19777"/>
                  </a:cubicBezTo>
                  <a:lnTo>
                    <a:pt x="20115" y="20618"/>
                  </a:lnTo>
                  <a:close/>
                  <a:moveTo>
                    <a:pt x="20925" y="19075"/>
                  </a:moveTo>
                  <a:cubicBezTo>
                    <a:pt x="18225" y="19075"/>
                    <a:pt x="18225" y="19075"/>
                    <a:pt x="18225" y="19075"/>
                  </a:cubicBezTo>
                  <a:cubicBezTo>
                    <a:pt x="19845" y="18234"/>
                    <a:pt x="19845" y="18234"/>
                    <a:pt x="19845" y="18234"/>
                  </a:cubicBezTo>
                  <a:cubicBezTo>
                    <a:pt x="19845" y="18094"/>
                    <a:pt x="19845" y="18094"/>
                    <a:pt x="19845" y="18094"/>
                  </a:cubicBezTo>
                  <a:cubicBezTo>
                    <a:pt x="19845" y="16410"/>
                    <a:pt x="19845" y="16410"/>
                    <a:pt x="19845" y="16410"/>
                  </a:cubicBezTo>
                  <a:cubicBezTo>
                    <a:pt x="20115" y="16410"/>
                    <a:pt x="20115" y="16410"/>
                    <a:pt x="20115" y="16410"/>
                  </a:cubicBezTo>
                  <a:cubicBezTo>
                    <a:pt x="20385" y="16410"/>
                    <a:pt x="20520" y="16270"/>
                    <a:pt x="20520" y="16130"/>
                  </a:cubicBezTo>
                  <a:cubicBezTo>
                    <a:pt x="20520" y="15849"/>
                    <a:pt x="20385" y="15709"/>
                    <a:pt x="20115" y="15709"/>
                  </a:cubicBezTo>
                  <a:cubicBezTo>
                    <a:pt x="19845" y="15709"/>
                    <a:pt x="19845" y="15709"/>
                    <a:pt x="19845" y="15709"/>
                  </a:cubicBezTo>
                  <a:cubicBezTo>
                    <a:pt x="19845" y="15288"/>
                    <a:pt x="19845" y="15288"/>
                    <a:pt x="19845" y="15288"/>
                  </a:cubicBezTo>
                  <a:cubicBezTo>
                    <a:pt x="20115" y="15288"/>
                    <a:pt x="20115" y="15288"/>
                    <a:pt x="20115" y="15288"/>
                  </a:cubicBezTo>
                  <a:cubicBezTo>
                    <a:pt x="20385" y="15288"/>
                    <a:pt x="20520" y="15148"/>
                    <a:pt x="20520" y="15008"/>
                  </a:cubicBezTo>
                  <a:cubicBezTo>
                    <a:pt x="20520" y="14727"/>
                    <a:pt x="20385" y="14587"/>
                    <a:pt x="20115" y="14587"/>
                  </a:cubicBezTo>
                  <a:cubicBezTo>
                    <a:pt x="19845" y="14587"/>
                    <a:pt x="19845" y="14587"/>
                    <a:pt x="19845" y="14587"/>
                  </a:cubicBezTo>
                  <a:cubicBezTo>
                    <a:pt x="19845" y="7153"/>
                    <a:pt x="19845" y="7153"/>
                    <a:pt x="19845" y="7153"/>
                  </a:cubicBezTo>
                  <a:cubicBezTo>
                    <a:pt x="20115" y="7153"/>
                    <a:pt x="20115" y="7153"/>
                    <a:pt x="20115" y="7153"/>
                  </a:cubicBezTo>
                  <a:cubicBezTo>
                    <a:pt x="20385" y="7153"/>
                    <a:pt x="20520" y="6873"/>
                    <a:pt x="20520" y="6732"/>
                  </a:cubicBezTo>
                  <a:cubicBezTo>
                    <a:pt x="20520" y="6592"/>
                    <a:pt x="20385" y="6312"/>
                    <a:pt x="20115" y="6312"/>
                  </a:cubicBezTo>
                  <a:cubicBezTo>
                    <a:pt x="19845" y="6312"/>
                    <a:pt x="19845" y="6312"/>
                    <a:pt x="19845" y="6312"/>
                  </a:cubicBezTo>
                  <a:cubicBezTo>
                    <a:pt x="19845" y="6031"/>
                    <a:pt x="19845" y="6031"/>
                    <a:pt x="19845" y="6031"/>
                  </a:cubicBezTo>
                  <a:cubicBezTo>
                    <a:pt x="20115" y="6031"/>
                    <a:pt x="20115" y="6031"/>
                    <a:pt x="20115" y="6031"/>
                  </a:cubicBezTo>
                  <a:cubicBezTo>
                    <a:pt x="20385" y="6031"/>
                    <a:pt x="20520" y="5751"/>
                    <a:pt x="20520" y="5610"/>
                  </a:cubicBezTo>
                  <a:cubicBezTo>
                    <a:pt x="20520" y="5470"/>
                    <a:pt x="20385" y="5190"/>
                    <a:pt x="20115" y="5190"/>
                  </a:cubicBezTo>
                  <a:cubicBezTo>
                    <a:pt x="19845" y="5190"/>
                    <a:pt x="19845" y="5190"/>
                    <a:pt x="19845" y="5190"/>
                  </a:cubicBezTo>
                  <a:cubicBezTo>
                    <a:pt x="19845" y="3506"/>
                    <a:pt x="19845" y="3506"/>
                    <a:pt x="19845" y="3506"/>
                  </a:cubicBezTo>
                  <a:cubicBezTo>
                    <a:pt x="19845" y="3506"/>
                    <a:pt x="19845" y="3506"/>
                    <a:pt x="19845" y="3506"/>
                  </a:cubicBezTo>
                  <a:cubicBezTo>
                    <a:pt x="18360" y="2665"/>
                    <a:pt x="18360" y="2665"/>
                    <a:pt x="18360" y="2665"/>
                  </a:cubicBezTo>
                  <a:cubicBezTo>
                    <a:pt x="20925" y="2665"/>
                    <a:pt x="20925" y="2665"/>
                    <a:pt x="20925" y="2665"/>
                  </a:cubicBezTo>
                  <a:cubicBezTo>
                    <a:pt x="20925" y="19075"/>
                    <a:pt x="20925" y="19075"/>
                    <a:pt x="20925" y="19075"/>
                  </a:cubicBezTo>
                  <a:close/>
                  <a:moveTo>
                    <a:pt x="12285" y="1823"/>
                  </a:moveTo>
                  <a:cubicBezTo>
                    <a:pt x="12420" y="1823"/>
                    <a:pt x="12555" y="1964"/>
                    <a:pt x="12555" y="2244"/>
                  </a:cubicBezTo>
                  <a:cubicBezTo>
                    <a:pt x="12555" y="2384"/>
                    <a:pt x="12420" y="2525"/>
                    <a:pt x="12285" y="2525"/>
                  </a:cubicBezTo>
                  <a:cubicBezTo>
                    <a:pt x="12015" y="2525"/>
                    <a:pt x="11880" y="2384"/>
                    <a:pt x="11880" y="2244"/>
                  </a:cubicBezTo>
                  <a:cubicBezTo>
                    <a:pt x="11880" y="1964"/>
                    <a:pt x="12015" y="1823"/>
                    <a:pt x="12285" y="1823"/>
                  </a:cubicBezTo>
                  <a:close/>
                  <a:moveTo>
                    <a:pt x="12285" y="4068"/>
                  </a:moveTo>
                  <a:cubicBezTo>
                    <a:pt x="12420" y="4068"/>
                    <a:pt x="12555" y="4208"/>
                    <a:pt x="12555" y="4488"/>
                  </a:cubicBezTo>
                  <a:cubicBezTo>
                    <a:pt x="12555" y="4629"/>
                    <a:pt x="12420" y="4769"/>
                    <a:pt x="12285" y="4769"/>
                  </a:cubicBezTo>
                  <a:cubicBezTo>
                    <a:pt x="12015" y="4769"/>
                    <a:pt x="11880" y="4629"/>
                    <a:pt x="11880" y="4488"/>
                  </a:cubicBezTo>
                  <a:cubicBezTo>
                    <a:pt x="11880" y="4208"/>
                    <a:pt x="12015" y="4068"/>
                    <a:pt x="12285" y="4068"/>
                  </a:cubicBezTo>
                  <a:close/>
                  <a:moveTo>
                    <a:pt x="12285" y="16831"/>
                  </a:moveTo>
                  <a:cubicBezTo>
                    <a:pt x="12420" y="16831"/>
                    <a:pt x="12555" y="16971"/>
                    <a:pt x="12555" y="17112"/>
                  </a:cubicBezTo>
                  <a:cubicBezTo>
                    <a:pt x="12555" y="17392"/>
                    <a:pt x="12420" y="17532"/>
                    <a:pt x="12285" y="17532"/>
                  </a:cubicBezTo>
                  <a:cubicBezTo>
                    <a:pt x="12015" y="17532"/>
                    <a:pt x="11880" y="17392"/>
                    <a:pt x="11880" y="17112"/>
                  </a:cubicBezTo>
                  <a:cubicBezTo>
                    <a:pt x="11880" y="16971"/>
                    <a:pt x="12015" y="16831"/>
                    <a:pt x="12285" y="16831"/>
                  </a:cubicBezTo>
                  <a:close/>
                  <a:moveTo>
                    <a:pt x="12285" y="14587"/>
                  </a:moveTo>
                  <a:cubicBezTo>
                    <a:pt x="12420" y="14587"/>
                    <a:pt x="12555" y="14727"/>
                    <a:pt x="12555" y="14868"/>
                  </a:cubicBezTo>
                  <a:cubicBezTo>
                    <a:pt x="12555" y="15148"/>
                    <a:pt x="12420" y="15288"/>
                    <a:pt x="12285" y="15288"/>
                  </a:cubicBezTo>
                  <a:cubicBezTo>
                    <a:pt x="12015" y="15288"/>
                    <a:pt x="11880" y="15148"/>
                    <a:pt x="11880" y="14868"/>
                  </a:cubicBezTo>
                  <a:cubicBezTo>
                    <a:pt x="11880" y="14727"/>
                    <a:pt x="12015" y="14587"/>
                    <a:pt x="12285" y="14587"/>
                  </a:cubicBezTo>
                  <a:close/>
                  <a:moveTo>
                    <a:pt x="12285" y="6312"/>
                  </a:moveTo>
                  <a:cubicBezTo>
                    <a:pt x="12420" y="6312"/>
                    <a:pt x="12555" y="6452"/>
                    <a:pt x="12555" y="6732"/>
                  </a:cubicBezTo>
                  <a:cubicBezTo>
                    <a:pt x="12555" y="6873"/>
                    <a:pt x="12420" y="7013"/>
                    <a:pt x="12285" y="7013"/>
                  </a:cubicBezTo>
                  <a:cubicBezTo>
                    <a:pt x="12015" y="7013"/>
                    <a:pt x="11880" y="6873"/>
                    <a:pt x="11880" y="6732"/>
                  </a:cubicBezTo>
                  <a:cubicBezTo>
                    <a:pt x="11880" y="6452"/>
                    <a:pt x="12015" y="6312"/>
                    <a:pt x="12285" y="6312"/>
                  </a:cubicBezTo>
                  <a:close/>
                  <a:moveTo>
                    <a:pt x="12285" y="19075"/>
                  </a:moveTo>
                  <a:cubicBezTo>
                    <a:pt x="12420" y="19075"/>
                    <a:pt x="12555" y="19216"/>
                    <a:pt x="12555" y="19356"/>
                  </a:cubicBezTo>
                  <a:cubicBezTo>
                    <a:pt x="12555" y="19636"/>
                    <a:pt x="12420" y="19777"/>
                    <a:pt x="12285" y="19777"/>
                  </a:cubicBezTo>
                  <a:cubicBezTo>
                    <a:pt x="12015" y="19777"/>
                    <a:pt x="11880" y="19636"/>
                    <a:pt x="11880" y="19356"/>
                  </a:cubicBezTo>
                  <a:cubicBezTo>
                    <a:pt x="11880" y="19216"/>
                    <a:pt x="12015" y="19075"/>
                    <a:pt x="12285" y="19075"/>
                  </a:cubicBezTo>
                  <a:close/>
                  <a:moveTo>
                    <a:pt x="14715" y="12623"/>
                  </a:moveTo>
                  <a:cubicBezTo>
                    <a:pt x="14580" y="12623"/>
                    <a:pt x="14445" y="12904"/>
                    <a:pt x="14445" y="13044"/>
                  </a:cubicBezTo>
                  <a:cubicBezTo>
                    <a:pt x="14445" y="13325"/>
                    <a:pt x="14580" y="13465"/>
                    <a:pt x="14715" y="13465"/>
                  </a:cubicBezTo>
                  <a:cubicBezTo>
                    <a:pt x="15525" y="13465"/>
                    <a:pt x="16200" y="12764"/>
                    <a:pt x="16200" y="11922"/>
                  </a:cubicBezTo>
                  <a:cubicBezTo>
                    <a:pt x="16200" y="9678"/>
                    <a:pt x="16200" y="9678"/>
                    <a:pt x="16200" y="9678"/>
                  </a:cubicBezTo>
                  <a:cubicBezTo>
                    <a:pt x="16200" y="8836"/>
                    <a:pt x="15525" y="8135"/>
                    <a:pt x="14715" y="8135"/>
                  </a:cubicBezTo>
                  <a:cubicBezTo>
                    <a:pt x="14580" y="8135"/>
                    <a:pt x="14445" y="8416"/>
                    <a:pt x="14445" y="8556"/>
                  </a:cubicBezTo>
                  <a:cubicBezTo>
                    <a:pt x="14445" y="8836"/>
                    <a:pt x="14580" y="8977"/>
                    <a:pt x="14715" y="8977"/>
                  </a:cubicBezTo>
                  <a:cubicBezTo>
                    <a:pt x="15120" y="8977"/>
                    <a:pt x="15525" y="9257"/>
                    <a:pt x="15525" y="9678"/>
                  </a:cubicBezTo>
                  <a:cubicBezTo>
                    <a:pt x="15525" y="11922"/>
                    <a:pt x="15525" y="11922"/>
                    <a:pt x="15525" y="11922"/>
                  </a:cubicBezTo>
                  <a:cubicBezTo>
                    <a:pt x="15525" y="12343"/>
                    <a:pt x="15120" y="12623"/>
                    <a:pt x="14715" y="12623"/>
                  </a:cubicBezTo>
                  <a:close/>
                  <a:moveTo>
                    <a:pt x="14715" y="6732"/>
                  </a:moveTo>
                  <a:cubicBezTo>
                    <a:pt x="14580" y="6732"/>
                    <a:pt x="14445" y="6873"/>
                    <a:pt x="14445" y="7013"/>
                  </a:cubicBezTo>
                  <a:cubicBezTo>
                    <a:pt x="14445" y="7294"/>
                    <a:pt x="14580" y="7434"/>
                    <a:pt x="14715" y="7434"/>
                  </a:cubicBezTo>
                  <a:cubicBezTo>
                    <a:pt x="15930" y="7434"/>
                    <a:pt x="16875" y="8416"/>
                    <a:pt x="16875" y="9678"/>
                  </a:cubicBezTo>
                  <a:cubicBezTo>
                    <a:pt x="16875" y="11922"/>
                    <a:pt x="16875" y="11922"/>
                    <a:pt x="16875" y="11922"/>
                  </a:cubicBezTo>
                  <a:cubicBezTo>
                    <a:pt x="16875" y="13184"/>
                    <a:pt x="15930" y="14166"/>
                    <a:pt x="14715" y="14166"/>
                  </a:cubicBezTo>
                  <a:cubicBezTo>
                    <a:pt x="14580" y="14166"/>
                    <a:pt x="14445" y="14306"/>
                    <a:pt x="14445" y="14587"/>
                  </a:cubicBezTo>
                  <a:cubicBezTo>
                    <a:pt x="14445" y="14727"/>
                    <a:pt x="14580" y="14868"/>
                    <a:pt x="14715" y="14868"/>
                  </a:cubicBezTo>
                  <a:cubicBezTo>
                    <a:pt x="16335" y="14868"/>
                    <a:pt x="17685" y="13605"/>
                    <a:pt x="17685" y="11922"/>
                  </a:cubicBezTo>
                  <a:cubicBezTo>
                    <a:pt x="17685" y="9678"/>
                    <a:pt x="17685" y="9678"/>
                    <a:pt x="17685" y="9678"/>
                  </a:cubicBezTo>
                  <a:cubicBezTo>
                    <a:pt x="17685" y="7995"/>
                    <a:pt x="16335" y="6732"/>
                    <a:pt x="14715" y="6732"/>
                  </a:cubicBez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242524"/>
                  </a:solidFill>
                </a:defRPr>
              </a:pPr>
            </a:p>
          </p:txBody>
        </p:sp>
      </p:grpSp>
      <p:sp>
        <p:nvSpPr>
          <p:cNvPr id="249"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247297" y="7400837"/>
            <a:ext cx="9747317" cy="574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latin typeface="Trebuchet MS"/>
                <a:ea typeface="Trebuchet MS"/>
                <a:cs typeface="Trebuchet MS"/>
                <a:sym typeface="Trebuchet MS"/>
              </a:defRPr>
            </a:pPr>
            <a:r>
              <a:t>C’est approche s’appuie sur l’ensemble des étape réaliser précédemment. Il s’agit entre autre  : </a:t>
            </a:r>
          </a:p>
          <a:p>
            <a:pPr>
              <a:defRPr sz="3200">
                <a:latin typeface="Trebuchet MS"/>
                <a:ea typeface="Trebuchet MS"/>
                <a:cs typeface="Trebuchet MS"/>
                <a:sym typeface="Trebuchet MS"/>
              </a:defRPr>
            </a:pPr>
          </a:p>
          <a:p>
            <a:pPr marL="487680" indent="-487680">
              <a:buSzPct val="100000"/>
              <a:buChar char="-"/>
              <a:defRPr sz="3200">
                <a:latin typeface="Trebuchet MS"/>
                <a:ea typeface="Trebuchet MS"/>
                <a:cs typeface="Trebuchet MS"/>
                <a:sym typeface="Trebuchet MS"/>
              </a:defRPr>
            </a:pPr>
            <a:r>
              <a:t>De l’étude des corrélation entre variable continue, </a:t>
            </a:r>
          </a:p>
          <a:p>
            <a:pPr marL="487680" indent="-487680">
              <a:buSzPct val="100000"/>
              <a:buChar char="-"/>
              <a:defRPr sz="3200">
                <a:latin typeface="Trebuchet MS"/>
                <a:ea typeface="Trebuchet MS"/>
                <a:cs typeface="Trebuchet MS"/>
                <a:sym typeface="Trebuchet MS"/>
              </a:defRPr>
            </a:pPr>
            <a:r>
              <a:t>de l’étude des relation en les différentes variable et la Target a travers les test d’ANOVA et de KHI-2.</a:t>
            </a:r>
          </a:p>
          <a:p>
            <a:pPr marL="487680" indent="-487680">
              <a:buSzPct val="100000"/>
              <a:buChar char="-"/>
              <a:defRPr sz="3200">
                <a:latin typeface="Trebuchet MS"/>
                <a:ea typeface="Trebuchet MS"/>
                <a:cs typeface="Trebuchet MS"/>
                <a:sym typeface="Trebuchet MS"/>
              </a:defRPr>
            </a:pPr>
          </a:p>
          <a:p>
            <a:pPr>
              <a:defRPr sz="3200">
                <a:latin typeface="Trebuchet MS"/>
                <a:ea typeface="Trebuchet MS"/>
                <a:cs typeface="Trebuchet MS"/>
                <a:sym typeface="Trebuchet MS"/>
              </a:defRPr>
            </a:pPr>
            <a:r>
              <a:t>il s’agit aussi de regarder le pouvoir explicatif de chaque variable présélectionner en nous aidant du l’IV (l’Information Value)</a:t>
            </a:r>
          </a:p>
        </p:txBody>
      </p:sp>
      <p:sp>
        <p:nvSpPr>
          <p:cNvPr id="250"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10267281" y="7954487"/>
            <a:ext cx="6400644" cy="433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atin typeface="Trebuchet MS"/>
                <a:ea typeface="Trebuchet MS"/>
                <a:cs typeface="Trebuchet MS"/>
                <a:sym typeface="Trebuchet MS"/>
              </a:defRPr>
            </a:lvl1pPr>
          </a:lstStyle>
          <a:p>
            <a:pPr/>
            <a:r>
              <a:t>Cette étape consiste à recouper nous variable continue en classe en fonction d’un niveau de risque associé. Il s’agit d’une étape très importante dans la mesure ou elle permet de construire des profiles de défaut assez intuitif pour la compréhension de notre grille de score. </a:t>
            </a:r>
          </a:p>
        </p:txBody>
      </p:sp>
      <p:grpSp>
        <p:nvGrpSpPr>
          <p:cNvPr id="254" name="Grouper"/>
          <p:cNvGrpSpPr/>
          <p:nvPr/>
        </p:nvGrpSpPr>
        <p:grpSpPr>
          <a:xfrm>
            <a:off x="9804972" y="7131838"/>
            <a:ext cx="72001" cy="5976000"/>
            <a:chOff x="0" y="0"/>
            <a:chExt cx="72000" cy="5975999"/>
          </a:xfrm>
        </p:grpSpPr>
        <p:sp>
          <p:nvSpPr>
            <p:cNvPr id="251" name="Rectangle 20"/>
            <p:cNvSpPr/>
            <p:nvPr/>
          </p:nvSpPr>
          <p:spPr>
            <a:xfrm rot="5400000">
              <a:off x="-942528" y="942527"/>
              <a:ext cx="1957056" cy="72001"/>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52" name="Rectangle 21"/>
            <p:cNvSpPr/>
            <p:nvPr/>
          </p:nvSpPr>
          <p:spPr>
            <a:xfrm rot="5400000">
              <a:off x="-942528" y="2951999"/>
              <a:ext cx="1957056" cy="72001"/>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53" name="Rectangle 22"/>
            <p:cNvSpPr/>
            <p:nvPr/>
          </p:nvSpPr>
          <p:spPr>
            <a:xfrm rot="5400000">
              <a:off x="-942528" y="4961471"/>
              <a:ext cx="1957056" cy="72001"/>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grpSp>
        <p:nvGrpSpPr>
          <p:cNvPr id="258" name="Grouper"/>
          <p:cNvGrpSpPr/>
          <p:nvPr/>
        </p:nvGrpSpPr>
        <p:grpSpPr>
          <a:xfrm>
            <a:off x="17143792" y="7146350"/>
            <a:ext cx="72001" cy="5976000"/>
            <a:chOff x="0" y="0"/>
            <a:chExt cx="72000" cy="5975999"/>
          </a:xfrm>
        </p:grpSpPr>
        <p:sp>
          <p:nvSpPr>
            <p:cNvPr id="255" name="Rectangle 20"/>
            <p:cNvSpPr/>
            <p:nvPr/>
          </p:nvSpPr>
          <p:spPr>
            <a:xfrm rot="5400000">
              <a:off x="-942528" y="942527"/>
              <a:ext cx="1957056" cy="72001"/>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56" name="Rectangle 21"/>
            <p:cNvSpPr/>
            <p:nvPr/>
          </p:nvSpPr>
          <p:spPr>
            <a:xfrm rot="5400000">
              <a:off x="-942528" y="2951999"/>
              <a:ext cx="1957056" cy="72001"/>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57" name="Rectangle 22"/>
            <p:cNvSpPr/>
            <p:nvPr/>
          </p:nvSpPr>
          <p:spPr>
            <a:xfrm rot="5400000">
              <a:off x="-942528" y="4961471"/>
              <a:ext cx="1957056" cy="72001"/>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259"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17691661" y="7968999"/>
            <a:ext cx="6139764" cy="433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atin typeface="Trebuchet MS"/>
                <a:ea typeface="Trebuchet MS"/>
                <a:cs typeface="Trebuchet MS"/>
                <a:sym typeface="Trebuchet MS"/>
              </a:defRPr>
            </a:lvl1pPr>
          </a:lstStyle>
          <a:p>
            <a:pPr/>
            <a:r>
              <a:t>Cette étape consiste à sectionner des variable issu des étape précédente pour définir les features les plus pertinente en passant par une régression de Lasso qui un méthode de régression robuste au valeur aberrent en raison du paramètre de pénalité dont il dispose.</a:t>
            </a:r>
          </a:p>
        </p:txBody>
      </p:sp>
      <p:pic>
        <p:nvPicPr>
          <p:cNvPr id="260" name="19 19" descr="19 19"/>
          <p:cNvPicPr>
            <a:picLocks noChangeAspect="0"/>
          </p:cNvPicPr>
          <p:nvPr/>
        </p:nvPicPr>
        <p:blipFill>
          <a:blip r:embed="rId2">
            <a:extLst/>
          </a:blip>
          <a:stretch>
            <a:fillRect/>
          </a:stretch>
        </p:blipFill>
        <p:spPr>
          <a:xfrm>
            <a:off x="-1345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32"/>
                                        </p:tgtEl>
                                        <p:attrNameLst>
                                          <p:attrName>style.visibility</p:attrName>
                                        </p:attrNameLst>
                                      </p:cBhvr>
                                      <p:to>
                                        <p:strVal val="visible"/>
                                      </p:to>
                                    </p:set>
                                    <p:anim calcmode="lin" valueType="num">
                                      <p:cBhvr>
                                        <p:cTn id="7" dur="1000" fill="hold"/>
                                        <p:tgtEl>
                                          <p:spTgt spid="232"/>
                                        </p:tgtEl>
                                        <p:attrNameLst>
                                          <p:attrName>ppt_x</p:attrName>
                                        </p:attrNameLst>
                                      </p:cBhvr>
                                      <p:tavLst>
                                        <p:tav tm="0">
                                          <p:val>
                                            <p:strVal val="0-#ppt_w/2"/>
                                          </p:val>
                                        </p:tav>
                                        <p:tav tm="100000">
                                          <p:val>
                                            <p:strVal val="#ppt_x"/>
                                          </p:val>
                                        </p:tav>
                                      </p:tavLst>
                                    </p:anim>
                                    <p:anim calcmode="lin" valueType="num">
                                      <p:cBhvr>
                                        <p:cTn id="8" dur="1000" fill="hold"/>
                                        <p:tgtEl>
                                          <p:spTgt spid="2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7" grpId="2" fill="hold">
                                  <p:stCondLst>
                                    <p:cond delay="0"/>
                                  </p:stCondLst>
                                  <p:iterate type="el" backwards="0">
                                    <p:tmAbs val="0"/>
                                  </p:iterate>
                                  <p:childTnLst>
                                    <p:set>
                                      <p:cBhvr>
                                        <p:cTn id="12" fill="hold"/>
                                        <p:tgtEl>
                                          <p:spTgt spid="240"/>
                                        </p:tgtEl>
                                        <p:attrNameLst>
                                          <p:attrName>style.visibility</p:attrName>
                                        </p:attrNameLst>
                                      </p:cBhvr>
                                      <p:to>
                                        <p:strVal val="visible"/>
                                      </p:to>
                                    </p:set>
                                    <p:anim calcmode="lin" valueType="num">
                                      <p:cBhvr>
                                        <p:cTn id="13" dur="1500" fill="hold"/>
                                        <p:tgtEl>
                                          <p:spTgt spid="240"/>
                                        </p:tgtEl>
                                        <p:attrNameLst>
                                          <p:attrName>ppt_x</p:attrName>
                                        </p:attrNameLst>
                                      </p:cBhvr>
                                      <p:tavLst>
                                        <p:tav tm="0">
                                          <p:val>
                                            <p:strVal val="#ppt_x"/>
                                          </p:val>
                                        </p:tav>
                                        <p:tav tm="100000">
                                          <p:val>
                                            <p:strVal val="#ppt_x"/>
                                          </p:val>
                                        </p:tav>
                                      </p:tavLst>
                                    </p:anim>
                                    <p:anim calcmode="lin" valueType="num">
                                      <p:cBhvr>
                                        <p:cTn id="14" dur="1500" fill="hold"/>
                                        <p:tgtEl>
                                          <p:spTgt spid="24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48"/>
                                        </p:tgtEl>
                                        <p:attrNameLst>
                                          <p:attrName>style.visibility</p:attrName>
                                        </p:attrNameLst>
                                      </p:cBhvr>
                                      <p:to>
                                        <p:strVal val="visible"/>
                                      </p:to>
                                    </p:set>
                                    <p:anim calcmode="lin" valueType="num">
                                      <p:cBhvr>
                                        <p:cTn id="19" dur="750" fill="hold"/>
                                        <p:tgtEl>
                                          <p:spTgt spid="248"/>
                                        </p:tgtEl>
                                        <p:attrNameLst>
                                          <p:attrName>ppt_w</p:attrName>
                                        </p:attrNameLst>
                                      </p:cBhvr>
                                      <p:tavLst>
                                        <p:tav tm="0">
                                          <p:val>
                                            <p:fltVal val="0"/>
                                          </p:val>
                                        </p:tav>
                                        <p:tav tm="100000">
                                          <p:val>
                                            <p:strVal val="#ppt_w"/>
                                          </p:val>
                                        </p:tav>
                                      </p:tavLst>
                                    </p:anim>
                                    <p:anim calcmode="lin" valueType="num">
                                      <p:cBhvr>
                                        <p:cTn id="20" dur="750" fill="hold"/>
                                        <p:tgtEl>
                                          <p:spTgt spid="24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el" backwards="0">
                                    <p:tmAbs val="0"/>
                                  </p:iterate>
                                  <p:childTnLst>
                                    <p:set>
                                      <p:cBhvr>
                                        <p:cTn id="24" fill="hold"/>
                                        <p:tgtEl>
                                          <p:spTgt spid="260"/>
                                        </p:tgtEl>
                                        <p:attrNameLst>
                                          <p:attrName>style.visibility</p:attrName>
                                        </p:attrNameLst>
                                      </p:cBhvr>
                                      <p:to>
                                        <p:strVal val="visible"/>
                                      </p:to>
                                    </p:set>
                                    <p:anim calcmode="lin" valueType="num">
                                      <p:cBhvr>
                                        <p:cTn id="25" dur="1000" fill="hold"/>
                                        <p:tgtEl>
                                          <p:spTgt spid="260"/>
                                        </p:tgtEl>
                                        <p:attrNameLst>
                                          <p:attrName>ppt_x</p:attrName>
                                        </p:attrNameLst>
                                      </p:cBhvr>
                                      <p:tavLst>
                                        <p:tav tm="0">
                                          <p:val>
                                            <p:strVal val="#ppt_x"/>
                                          </p:val>
                                        </p:tav>
                                        <p:tav tm="100000">
                                          <p:val>
                                            <p:strVal val="#ppt_x"/>
                                          </p:val>
                                        </p:tav>
                                      </p:tavLst>
                                    </p:anim>
                                    <p:anim calcmode="lin" valueType="num">
                                      <p:cBhvr>
                                        <p:cTn id="26" dur="1000" fill="hold"/>
                                        <p:tgtEl>
                                          <p:spTgt spid="2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2" grpId="1"/>
      <p:bldP build="whole" bldLvl="1" animBg="1" rev="0" advAuto="0" spid="248" grpId="3"/>
      <p:bldP build="whole" bldLvl="1" animBg="1" rev="0" advAuto="0" spid="260" grpId="4"/>
      <p:bldP build="whole" bldLvl="1" animBg="1" rev="0" advAuto="0" spid="240" grpId="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our company values"/>
          <p:cNvSpPr txBox="1"/>
          <p:nvPr/>
        </p:nvSpPr>
        <p:spPr>
          <a:xfrm>
            <a:off x="2645892" y="105831"/>
            <a:ext cx="14295110" cy="17676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6000">
                <a:latin typeface="Rockwell Bold"/>
                <a:ea typeface="Rockwell Bold"/>
                <a:cs typeface="Rockwell Bold"/>
                <a:sym typeface="Rockwell Bold"/>
              </a:defRPr>
            </a:lvl1pPr>
          </a:lstStyle>
          <a:p>
            <a:pPr/>
            <a:r>
              <a:t>Sélection des variables &amp; construction d’échantillon final</a:t>
            </a:r>
          </a:p>
        </p:txBody>
      </p:sp>
      <p:grpSp>
        <p:nvGrpSpPr>
          <p:cNvPr id="271" name="Grouper"/>
          <p:cNvGrpSpPr/>
          <p:nvPr/>
        </p:nvGrpSpPr>
        <p:grpSpPr>
          <a:xfrm>
            <a:off x="603020" y="2986768"/>
            <a:ext cx="2580261" cy="2580257"/>
            <a:chOff x="-1" y="0"/>
            <a:chExt cx="2580259" cy="2580256"/>
          </a:xfrm>
        </p:grpSpPr>
        <p:grpSp>
          <p:nvGrpSpPr>
            <p:cNvPr id="269" name="Grouper"/>
            <p:cNvGrpSpPr/>
            <p:nvPr/>
          </p:nvGrpSpPr>
          <p:grpSpPr>
            <a:xfrm>
              <a:off x="-2" y="-1"/>
              <a:ext cx="2580261" cy="2580257"/>
              <a:chOff x="-1" y="0"/>
              <a:chExt cx="2580259" cy="2580256"/>
            </a:xfrm>
          </p:grpSpPr>
          <p:grpSp>
            <p:nvGrpSpPr>
              <p:cNvPr id="265" name="Oval 26"/>
              <p:cNvGrpSpPr/>
              <p:nvPr/>
            </p:nvGrpSpPr>
            <p:grpSpPr>
              <a:xfrm>
                <a:off x="-2" y="-1"/>
                <a:ext cx="2580261" cy="2580257"/>
                <a:chOff x="0" y="-1"/>
                <a:chExt cx="2580259" cy="2580256"/>
              </a:xfrm>
            </p:grpSpPr>
            <p:sp>
              <p:nvSpPr>
                <p:cNvPr id="263" name="Cercle"/>
                <p:cNvSpPr/>
                <p:nvPr/>
              </p:nvSpPr>
              <p:spPr>
                <a:xfrm>
                  <a:off x="-1" y="-2"/>
                  <a:ext cx="2580261" cy="2580258"/>
                </a:xfrm>
                <a:prstGeom prst="ellipse">
                  <a:avLst/>
                </a:prstGeom>
                <a:solidFill>
                  <a:srgbClr val="F44235">
                    <a:alpha val="80000"/>
                  </a:srgbClr>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64" name="Approche statistique"/>
                <p:cNvSpPr txBox="1"/>
                <p:nvPr/>
              </p:nvSpPr>
              <p:spPr>
                <a:xfrm>
                  <a:off x="141" y="1371406"/>
                  <a:ext cx="2557847"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b="1" sz="1800">
                      <a:solidFill>
                        <a:srgbClr val="FFFFFF"/>
                      </a:solidFill>
                    </a:defRPr>
                  </a:lvl1pPr>
                </a:lstStyle>
                <a:p>
                  <a:pPr/>
                  <a:r>
                    <a:t>Approche statistique</a:t>
                  </a:r>
                </a:p>
              </p:txBody>
            </p:sp>
          </p:grpSp>
          <p:grpSp>
            <p:nvGrpSpPr>
              <p:cNvPr id="268" name="Oval 28"/>
              <p:cNvGrpSpPr/>
              <p:nvPr/>
            </p:nvGrpSpPr>
            <p:grpSpPr>
              <a:xfrm>
                <a:off x="2159135" y="300883"/>
                <a:ext cx="343119" cy="343117"/>
                <a:chOff x="0" y="0"/>
                <a:chExt cx="343118" cy="343115"/>
              </a:xfrm>
            </p:grpSpPr>
            <p:sp>
              <p:nvSpPr>
                <p:cNvPr id="266" name="Cercle"/>
                <p:cNvSpPr/>
                <p:nvPr/>
              </p:nvSpPr>
              <p:spPr>
                <a:xfrm>
                  <a:off x="-1" y="0"/>
                  <a:ext cx="343120" cy="343117"/>
                </a:xfrm>
                <a:prstGeom prst="ellipse">
                  <a:avLst/>
                </a:prstGeom>
                <a:solidFill>
                  <a:srgbClr val="F44235"/>
                </a:solidFill>
                <a:ln w="12700" cap="flat">
                  <a:noFill/>
                  <a:miter lim="400000"/>
                </a:ln>
                <a:effectLst/>
              </p:spPr>
              <p:txBody>
                <a:bodyPr wrap="square" lIns="45718" tIns="45718" rIns="45718" bIns="45718" numCol="1" anchor="ctr">
                  <a:noAutofit/>
                </a:bodyPr>
                <a:lstStyle/>
                <a:p>
                  <a:pPr algn="ctr" defTabSz="914400">
                    <a:lnSpc>
                      <a:spcPct val="80000"/>
                    </a:lnSpc>
                    <a:defRPr b="1" sz="1000">
                      <a:solidFill>
                        <a:srgbClr val="FFFFFF"/>
                      </a:solidFill>
                    </a:defRPr>
                  </a:pPr>
                </a:p>
              </p:txBody>
            </p:sp>
            <p:sp>
              <p:nvSpPr>
                <p:cNvPr id="267" name="01"/>
                <p:cNvSpPr txBox="1"/>
                <p:nvPr/>
              </p:nvSpPr>
              <p:spPr>
                <a:xfrm>
                  <a:off x="50247" y="95356"/>
                  <a:ext cx="242624" cy="15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lnSpc>
                      <a:spcPct val="80000"/>
                    </a:lnSpc>
                    <a:defRPr b="1" sz="1000">
                      <a:solidFill>
                        <a:srgbClr val="FFFFFF"/>
                      </a:solidFill>
                    </a:defRPr>
                  </a:lvl1pPr>
                </a:lstStyle>
                <a:p>
                  <a:pPr/>
                  <a:r>
                    <a:t>01</a:t>
                  </a:r>
                </a:p>
              </p:txBody>
            </p:sp>
          </p:grpSp>
        </p:grpSp>
        <p:sp>
          <p:nvSpPr>
            <p:cNvPr id="270" name="Freeform 1098"/>
            <p:cNvSpPr/>
            <p:nvPr/>
          </p:nvSpPr>
          <p:spPr>
            <a:xfrm>
              <a:off x="1018399" y="442186"/>
              <a:ext cx="547690" cy="552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30" y="9315"/>
                  </a:moveTo>
                  <a:cubicBezTo>
                    <a:pt x="4455" y="9315"/>
                    <a:pt x="3915" y="9855"/>
                    <a:pt x="3915" y="10530"/>
                  </a:cubicBezTo>
                  <a:cubicBezTo>
                    <a:pt x="3915" y="11340"/>
                    <a:pt x="4455" y="11880"/>
                    <a:pt x="5130" y="11880"/>
                  </a:cubicBezTo>
                  <a:cubicBezTo>
                    <a:pt x="5940" y="11880"/>
                    <a:pt x="6480" y="11340"/>
                    <a:pt x="6480" y="10530"/>
                  </a:cubicBezTo>
                  <a:cubicBezTo>
                    <a:pt x="6480" y="9855"/>
                    <a:pt x="5940" y="9315"/>
                    <a:pt x="5130" y="9315"/>
                  </a:cubicBezTo>
                  <a:close/>
                  <a:moveTo>
                    <a:pt x="5130" y="11070"/>
                  </a:moveTo>
                  <a:cubicBezTo>
                    <a:pt x="4860" y="11070"/>
                    <a:pt x="4590" y="10935"/>
                    <a:pt x="4590" y="10530"/>
                  </a:cubicBezTo>
                  <a:cubicBezTo>
                    <a:pt x="4590" y="10260"/>
                    <a:pt x="4860" y="9990"/>
                    <a:pt x="5130" y="9990"/>
                  </a:cubicBezTo>
                  <a:cubicBezTo>
                    <a:pt x="5535" y="9990"/>
                    <a:pt x="5670" y="10260"/>
                    <a:pt x="5670" y="10530"/>
                  </a:cubicBezTo>
                  <a:cubicBezTo>
                    <a:pt x="5670" y="10935"/>
                    <a:pt x="5535" y="11070"/>
                    <a:pt x="5130" y="11070"/>
                  </a:cubicBezTo>
                  <a:close/>
                  <a:moveTo>
                    <a:pt x="21600" y="11880"/>
                  </a:moveTo>
                  <a:cubicBezTo>
                    <a:pt x="21600" y="11340"/>
                    <a:pt x="21330" y="10800"/>
                    <a:pt x="21060" y="10395"/>
                  </a:cubicBezTo>
                  <a:cubicBezTo>
                    <a:pt x="21060" y="9990"/>
                    <a:pt x="20925" y="9585"/>
                    <a:pt x="20790" y="9180"/>
                  </a:cubicBezTo>
                  <a:cubicBezTo>
                    <a:pt x="20790" y="9045"/>
                    <a:pt x="20520" y="8910"/>
                    <a:pt x="20385" y="9045"/>
                  </a:cubicBezTo>
                  <a:cubicBezTo>
                    <a:pt x="20115" y="9045"/>
                    <a:pt x="20115" y="9315"/>
                    <a:pt x="20115" y="9450"/>
                  </a:cubicBezTo>
                  <a:cubicBezTo>
                    <a:pt x="20250" y="9585"/>
                    <a:pt x="20250" y="9720"/>
                    <a:pt x="20250" y="9855"/>
                  </a:cubicBezTo>
                  <a:cubicBezTo>
                    <a:pt x="19980" y="9720"/>
                    <a:pt x="19710" y="9720"/>
                    <a:pt x="19440" y="9720"/>
                  </a:cubicBezTo>
                  <a:cubicBezTo>
                    <a:pt x="19440" y="9720"/>
                    <a:pt x="19440" y="9720"/>
                    <a:pt x="19305" y="9720"/>
                  </a:cubicBezTo>
                  <a:cubicBezTo>
                    <a:pt x="19305" y="9720"/>
                    <a:pt x="19305" y="9720"/>
                    <a:pt x="19170" y="9720"/>
                  </a:cubicBezTo>
                  <a:cubicBezTo>
                    <a:pt x="19170" y="9720"/>
                    <a:pt x="19035" y="9720"/>
                    <a:pt x="19035" y="9720"/>
                  </a:cubicBezTo>
                  <a:cubicBezTo>
                    <a:pt x="18360" y="8100"/>
                    <a:pt x="17145" y="6750"/>
                    <a:pt x="15525" y="5940"/>
                  </a:cubicBezTo>
                  <a:cubicBezTo>
                    <a:pt x="15795" y="5400"/>
                    <a:pt x="15795" y="4995"/>
                    <a:pt x="15795" y="4455"/>
                  </a:cubicBezTo>
                  <a:cubicBezTo>
                    <a:pt x="15795" y="2025"/>
                    <a:pt x="13770" y="0"/>
                    <a:pt x="11340" y="0"/>
                  </a:cubicBezTo>
                  <a:cubicBezTo>
                    <a:pt x="8775" y="0"/>
                    <a:pt x="6750" y="2025"/>
                    <a:pt x="6750" y="4455"/>
                  </a:cubicBezTo>
                  <a:cubicBezTo>
                    <a:pt x="6750" y="4860"/>
                    <a:pt x="6885" y="5130"/>
                    <a:pt x="6885" y="5535"/>
                  </a:cubicBezTo>
                  <a:cubicBezTo>
                    <a:pt x="6615" y="5535"/>
                    <a:pt x="6345" y="5670"/>
                    <a:pt x="6075" y="5805"/>
                  </a:cubicBezTo>
                  <a:cubicBezTo>
                    <a:pt x="4455" y="5130"/>
                    <a:pt x="3510" y="4995"/>
                    <a:pt x="2565" y="4995"/>
                  </a:cubicBezTo>
                  <a:cubicBezTo>
                    <a:pt x="2295" y="5130"/>
                    <a:pt x="2160" y="5265"/>
                    <a:pt x="2160" y="5400"/>
                  </a:cubicBezTo>
                  <a:cubicBezTo>
                    <a:pt x="2160" y="5670"/>
                    <a:pt x="2160" y="5940"/>
                    <a:pt x="2430" y="5940"/>
                  </a:cubicBezTo>
                  <a:cubicBezTo>
                    <a:pt x="2835" y="6210"/>
                    <a:pt x="3105" y="6750"/>
                    <a:pt x="3375" y="7425"/>
                  </a:cubicBezTo>
                  <a:cubicBezTo>
                    <a:pt x="3375" y="7560"/>
                    <a:pt x="3375" y="7695"/>
                    <a:pt x="3510" y="7830"/>
                  </a:cubicBezTo>
                  <a:cubicBezTo>
                    <a:pt x="2565" y="8775"/>
                    <a:pt x="2430" y="9585"/>
                    <a:pt x="2160" y="10800"/>
                  </a:cubicBezTo>
                  <a:cubicBezTo>
                    <a:pt x="1755" y="10800"/>
                    <a:pt x="1755" y="10800"/>
                    <a:pt x="1755" y="10800"/>
                  </a:cubicBezTo>
                  <a:cubicBezTo>
                    <a:pt x="675" y="10800"/>
                    <a:pt x="0" y="11610"/>
                    <a:pt x="0" y="12960"/>
                  </a:cubicBezTo>
                  <a:cubicBezTo>
                    <a:pt x="0" y="14310"/>
                    <a:pt x="0" y="14310"/>
                    <a:pt x="0" y="14310"/>
                  </a:cubicBezTo>
                  <a:cubicBezTo>
                    <a:pt x="0" y="15660"/>
                    <a:pt x="675" y="16470"/>
                    <a:pt x="1755" y="16470"/>
                  </a:cubicBezTo>
                  <a:cubicBezTo>
                    <a:pt x="2025" y="16470"/>
                    <a:pt x="2025" y="16470"/>
                    <a:pt x="2025" y="16470"/>
                  </a:cubicBezTo>
                  <a:cubicBezTo>
                    <a:pt x="2295" y="17145"/>
                    <a:pt x="2700" y="17820"/>
                    <a:pt x="3105" y="18360"/>
                  </a:cubicBezTo>
                  <a:cubicBezTo>
                    <a:pt x="2700" y="19575"/>
                    <a:pt x="2700" y="19575"/>
                    <a:pt x="2700" y="19575"/>
                  </a:cubicBezTo>
                  <a:cubicBezTo>
                    <a:pt x="2430" y="19980"/>
                    <a:pt x="2565" y="20520"/>
                    <a:pt x="2835" y="20925"/>
                  </a:cubicBezTo>
                  <a:cubicBezTo>
                    <a:pt x="3105" y="21330"/>
                    <a:pt x="3510" y="21600"/>
                    <a:pt x="4050" y="21600"/>
                  </a:cubicBezTo>
                  <a:cubicBezTo>
                    <a:pt x="6480" y="21600"/>
                    <a:pt x="6480" y="21600"/>
                    <a:pt x="6480" y="21600"/>
                  </a:cubicBezTo>
                  <a:cubicBezTo>
                    <a:pt x="6750" y="21600"/>
                    <a:pt x="7020" y="21465"/>
                    <a:pt x="7155" y="21195"/>
                  </a:cubicBezTo>
                  <a:cubicBezTo>
                    <a:pt x="7290" y="20790"/>
                    <a:pt x="7290" y="20790"/>
                    <a:pt x="7290" y="20790"/>
                  </a:cubicBezTo>
                  <a:cubicBezTo>
                    <a:pt x="8370" y="21195"/>
                    <a:pt x="9720" y="21330"/>
                    <a:pt x="11070" y="21330"/>
                  </a:cubicBezTo>
                  <a:cubicBezTo>
                    <a:pt x="12150" y="21330"/>
                    <a:pt x="13230" y="21195"/>
                    <a:pt x="14175" y="20925"/>
                  </a:cubicBezTo>
                  <a:cubicBezTo>
                    <a:pt x="14175" y="20925"/>
                    <a:pt x="14175" y="20925"/>
                    <a:pt x="14175" y="20925"/>
                  </a:cubicBezTo>
                  <a:cubicBezTo>
                    <a:pt x="14310" y="21330"/>
                    <a:pt x="14580" y="21600"/>
                    <a:pt x="15120" y="21600"/>
                  </a:cubicBezTo>
                  <a:cubicBezTo>
                    <a:pt x="17280" y="21600"/>
                    <a:pt x="17280" y="21600"/>
                    <a:pt x="17280" y="21600"/>
                  </a:cubicBezTo>
                  <a:cubicBezTo>
                    <a:pt x="17685" y="21600"/>
                    <a:pt x="18225" y="21330"/>
                    <a:pt x="18495" y="20925"/>
                  </a:cubicBezTo>
                  <a:cubicBezTo>
                    <a:pt x="18765" y="20520"/>
                    <a:pt x="18900" y="19980"/>
                    <a:pt x="18765" y="19575"/>
                  </a:cubicBezTo>
                  <a:cubicBezTo>
                    <a:pt x="18225" y="18360"/>
                    <a:pt x="18225" y="18360"/>
                    <a:pt x="18225" y="18360"/>
                  </a:cubicBezTo>
                  <a:cubicBezTo>
                    <a:pt x="19305" y="17145"/>
                    <a:pt x="19710" y="15660"/>
                    <a:pt x="19710" y="14040"/>
                  </a:cubicBezTo>
                  <a:cubicBezTo>
                    <a:pt x="19710" y="14040"/>
                    <a:pt x="19710" y="14040"/>
                    <a:pt x="19710" y="14040"/>
                  </a:cubicBezTo>
                  <a:cubicBezTo>
                    <a:pt x="20790" y="13770"/>
                    <a:pt x="21600" y="12960"/>
                    <a:pt x="21600" y="11880"/>
                  </a:cubicBezTo>
                  <a:close/>
                  <a:moveTo>
                    <a:pt x="19305" y="12150"/>
                  </a:moveTo>
                  <a:cubicBezTo>
                    <a:pt x="19305" y="12150"/>
                    <a:pt x="19305" y="12150"/>
                    <a:pt x="19305" y="12150"/>
                  </a:cubicBezTo>
                  <a:cubicBezTo>
                    <a:pt x="19305" y="12150"/>
                    <a:pt x="19305" y="12150"/>
                    <a:pt x="19170" y="12150"/>
                  </a:cubicBezTo>
                  <a:cubicBezTo>
                    <a:pt x="18765" y="12150"/>
                    <a:pt x="18360" y="11745"/>
                    <a:pt x="18360" y="11340"/>
                  </a:cubicBezTo>
                  <a:cubicBezTo>
                    <a:pt x="18360" y="11205"/>
                    <a:pt x="18360" y="11205"/>
                    <a:pt x="18360" y="11205"/>
                  </a:cubicBezTo>
                  <a:cubicBezTo>
                    <a:pt x="18360" y="11070"/>
                    <a:pt x="18360" y="11070"/>
                    <a:pt x="18360" y="11070"/>
                  </a:cubicBezTo>
                  <a:cubicBezTo>
                    <a:pt x="18360" y="11070"/>
                    <a:pt x="18360" y="11070"/>
                    <a:pt x="18360" y="10935"/>
                  </a:cubicBezTo>
                  <a:cubicBezTo>
                    <a:pt x="18360" y="10935"/>
                    <a:pt x="18360" y="10935"/>
                    <a:pt x="18360" y="10935"/>
                  </a:cubicBezTo>
                  <a:cubicBezTo>
                    <a:pt x="18495" y="10800"/>
                    <a:pt x="18495" y="10800"/>
                    <a:pt x="18630" y="10665"/>
                  </a:cubicBezTo>
                  <a:cubicBezTo>
                    <a:pt x="18630" y="10665"/>
                    <a:pt x="18630" y="10665"/>
                    <a:pt x="18630" y="10665"/>
                  </a:cubicBezTo>
                  <a:cubicBezTo>
                    <a:pt x="18630" y="10665"/>
                    <a:pt x="18630" y="10665"/>
                    <a:pt x="18765" y="10530"/>
                  </a:cubicBezTo>
                  <a:cubicBezTo>
                    <a:pt x="18765" y="10530"/>
                    <a:pt x="18765" y="10530"/>
                    <a:pt x="18765" y="10530"/>
                  </a:cubicBezTo>
                  <a:cubicBezTo>
                    <a:pt x="18765" y="10530"/>
                    <a:pt x="18765" y="10530"/>
                    <a:pt x="18765" y="10530"/>
                  </a:cubicBezTo>
                  <a:cubicBezTo>
                    <a:pt x="18900" y="10530"/>
                    <a:pt x="18900" y="10530"/>
                    <a:pt x="18900" y="10530"/>
                  </a:cubicBezTo>
                  <a:cubicBezTo>
                    <a:pt x="18900" y="10530"/>
                    <a:pt x="18900" y="10530"/>
                    <a:pt x="18900" y="10530"/>
                  </a:cubicBezTo>
                  <a:cubicBezTo>
                    <a:pt x="19035" y="10395"/>
                    <a:pt x="19170" y="10395"/>
                    <a:pt x="19170" y="10395"/>
                  </a:cubicBezTo>
                  <a:cubicBezTo>
                    <a:pt x="19710" y="10395"/>
                    <a:pt x="20115" y="10800"/>
                    <a:pt x="20115" y="11340"/>
                  </a:cubicBezTo>
                  <a:cubicBezTo>
                    <a:pt x="20115" y="11745"/>
                    <a:pt x="19845" y="12150"/>
                    <a:pt x="19305" y="12150"/>
                  </a:cubicBezTo>
                  <a:close/>
                  <a:moveTo>
                    <a:pt x="11340" y="675"/>
                  </a:moveTo>
                  <a:cubicBezTo>
                    <a:pt x="13365" y="675"/>
                    <a:pt x="15120" y="2430"/>
                    <a:pt x="15120" y="4455"/>
                  </a:cubicBezTo>
                  <a:cubicBezTo>
                    <a:pt x="15120" y="4995"/>
                    <a:pt x="14985" y="5400"/>
                    <a:pt x="14850" y="5805"/>
                  </a:cubicBezTo>
                  <a:cubicBezTo>
                    <a:pt x="14850" y="5940"/>
                    <a:pt x="14850" y="5940"/>
                    <a:pt x="14850" y="5940"/>
                  </a:cubicBezTo>
                  <a:cubicBezTo>
                    <a:pt x="14580" y="6345"/>
                    <a:pt x="14310" y="6750"/>
                    <a:pt x="14040" y="7155"/>
                  </a:cubicBezTo>
                  <a:cubicBezTo>
                    <a:pt x="14040" y="7020"/>
                    <a:pt x="13905" y="7020"/>
                    <a:pt x="13905" y="7020"/>
                  </a:cubicBezTo>
                  <a:cubicBezTo>
                    <a:pt x="13770" y="7020"/>
                    <a:pt x="13635" y="7020"/>
                    <a:pt x="13635" y="6885"/>
                  </a:cubicBezTo>
                  <a:cubicBezTo>
                    <a:pt x="13500" y="6885"/>
                    <a:pt x="13365" y="6885"/>
                    <a:pt x="13365" y="6885"/>
                  </a:cubicBezTo>
                  <a:cubicBezTo>
                    <a:pt x="13230" y="6750"/>
                    <a:pt x="13095" y="6750"/>
                    <a:pt x="12960" y="6750"/>
                  </a:cubicBezTo>
                  <a:cubicBezTo>
                    <a:pt x="12825" y="6750"/>
                    <a:pt x="12690" y="6615"/>
                    <a:pt x="12420" y="6615"/>
                  </a:cubicBezTo>
                  <a:cubicBezTo>
                    <a:pt x="12285" y="6615"/>
                    <a:pt x="12285" y="6615"/>
                    <a:pt x="12150" y="6615"/>
                  </a:cubicBezTo>
                  <a:cubicBezTo>
                    <a:pt x="12015" y="6615"/>
                    <a:pt x="11880" y="6615"/>
                    <a:pt x="11880" y="6615"/>
                  </a:cubicBezTo>
                  <a:cubicBezTo>
                    <a:pt x="11745" y="6615"/>
                    <a:pt x="11610" y="6615"/>
                    <a:pt x="11610" y="6615"/>
                  </a:cubicBezTo>
                  <a:cubicBezTo>
                    <a:pt x="11475" y="6615"/>
                    <a:pt x="11340" y="6615"/>
                    <a:pt x="11205" y="6615"/>
                  </a:cubicBezTo>
                  <a:cubicBezTo>
                    <a:pt x="11070" y="6615"/>
                    <a:pt x="11070" y="6615"/>
                    <a:pt x="10935" y="6615"/>
                  </a:cubicBezTo>
                  <a:cubicBezTo>
                    <a:pt x="10800" y="6615"/>
                    <a:pt x="10800" y="6615"/>
                    <a:pt x="10665" y="6615"/>
                  </a:cubicBezTo>
                  <a:cubicBezTo>
                    <a:pt x="10530" y="6750"/>
                    <a:pt x="10395" y="6750"/>
                    <a:pt x="10260" y="6750"/>
                  </a:cubicBezTo>
                  <a:cubicBezTo>
                    <a:pt x="10125" y="6750"/>
                    <a:pt x="10125" y="6750"/>
                    <a:pt x="9990" y="6750"/>
                  </a:cubicBezTo>
                  <a:cubicBezTo>
                    <a:pt x="9855" y="6885"/>
                    <a:pt x="9720" y="6885"/>
                    <a:pt x="9450" y="7020"/>
                  </a:cubicBezTo>
                  <a:cubicBezTo>
                    <a:pt x="9450" y="7020"/>
                    <a:pt x="9315" y="7020"/>
                    <a:pt x="9315" y="7020"/>
                  </a:cubicBezTo>
                  <a:cubicBezTo>
                    <a:pt x="9180" y="7155"/>
                    <a:pt x="9045" y="7155"/>
                    <a:pt x="8910" y="7290"/>
                  </a:cubicBezTo>
                  <a:cubicBezTo>
                    <a:pt x="8910" y="7290"/>
                    <a:pt x="8775" y="7290"/>
                    <a:pt x="8775" y="7290"/>
                  </a:cubicBezTo>
                  <a:cubicBezTo>
                    <a:pt x="8640" y="7290"/>
                    <a:pt x="8640" y="7155"/>
                    <a:pt x="8505" y="7020"/>
                  </a:cubicBezTo>
                  <a:cubicBezTo>
                    <a:pt x="8505" y="7020"/>
                    <a:pt x="8505" y="7020"/>
                    <a:pt x="8370" y="6885"/>
                  </a:cubicBezTo>
                  <a:cubicBezTo>
                    <a:pt x="8370" y="6885"/>
                    <a:pt x="8235" y="6750"/>
                    <a:pt x="8235" y="6615"/>
                  </a:cubicBezTo>
                  <a:cubicBezTo>
                    <a:pt x="8100" y="6615"/>
                    <a:pt x="8100" y="6615"/>
                    <a:pt x="8100" y="6615"/>
                  </a:cubicBezTo>
                  <a:cubicBezTo>
                    <a:pt x="7965" y="6345"/>
                    <a:pt x="7830" y="5940"/>
                    <a:pt x="7695" y="5670"/>
                  </a:cubicBezTo>
                  <a:cubicBezTo>
                    <a:pt x="7695" y="5535"/>
                    <a:pt x="7695" y="5535"/>
                    <a:pt x="7695" y="5535"/>
                  </a:cubicBezTo>
                  <a:cubicBezTo>
                    <a:pt x="7560" y="5265"/>
                    <a:pt x="7560" y="4860"/>
                    <a:pt x="7560" y="4455"/>
                  </a:cubicBezTo>
                  <a:cubicBezTo>
                    <a:pt x="7560" y="2430"/>
                    <a:pt x="9180" y="675"/>
                    <a:pt x="11340" y="675"/>
                  </a:cubicBezTo>
                  <a:close/>
                  <a:moveTo>
                    <a:pt x="6480" y="20925"/>
                  </a:moveTo>
                  <a:cubicBezTo>
                    <a:pt x="4050" y="20925"/>
                    <a:pt x="4050" y="20925"/>
                    <a:pt x="4050" y="20925"/>
                  </a:cubicBezTo>
                  <a:cubicBezTo>
                    <a:pt x="3780" y="20925"/>
                    <a:pt x="3510" y="20790"/>
                    <a:pt x="3375" y="20520"/>
                  </a:cubicBezTo>
                  <a:cubicBezTo>
                    <a:pt x="3240" y="20385"/>
                    <a:pt x="3240" y="20115"/>
                    <a:pt x="3375" y="19845"/>
                  </a:cubicBezTo>
                  <a:cubicBezTo>
                    <a:pt x="3645" y="18900"/>
                    <a:pt x="3645" y="18900"/>
                    <a:pt x="3645" y="18900"/>
                  </a:cubicBezTo>
                  <a:cubicBezTo>
                    <a:pt x="4455" y="19575"/>
                    <a:pt x="5400" y="20115"/>
                    <a:pt x="6615" y="20520"/>
                  </a:cubicBezTo>
                  <a:lnTo>
                    <a:pt x="6480" y="20925"/>
                  </a:lnTo>
                  <a:close/>
                  <a:moveTo>
                    <a:pt x="17955" y="20520"/>
                  </a:moveTo>
                  <a:cubicBezTo>
                    <a:pt x="17820" y="20790"/>
                    <a:pt x="17550" y="20925"/>
                    <a:pt x="17280" y="20925"/>
                  </a:cubicBezTo>
                  <a:cubicBezTo>
                    <a:pt x="15120" y="20925"/>
                    <a:pt x="15120" y="20925"/>
                    <a:pt x="15120" y="20925"/>
                  </a:cubicBezTo>
                  <a:cubicBezTo>
                    <a:pt x="14985" y="20925"/>
                    <a:pt x="14850" y="20790"/>
                    <a:pt x="14850" y="20655"/>
                  </a:cubicBezTo>
                  <a:cubicBezTo>
                    <a:pt x="14850" y="20655"/>
                    <a:pt x="14850" y="20655"/>
                    <a:pt x="14850" y="20655"/>
                  </a:cubicBezTo>
                  <a:cubicBezTo>
                    <a:pt x="15930" y="20250"/>
                    <a:pt x="17010" y="19710"/>
                    <a:pt x="17685" y="18900"/>
                  </a:cubicBezTo>
                  <a:cubicBezTo>
                    <a:pt x="18090" y="19710"/>
                    <a:pt x="18090" y="19710"/>
                    <a:pt x="18090" y="19710"/>
                  </a:cubicBezTo>
                  <a:cubicBezTo>
                    <a:pt x="18090" y="19980"/>
                    <a:pt x="18090" y="20250"/>
                    <a:pt x="17955" y="20520"/>
                  </a:cubicBezTo>
                  <a:close/>
                  <a:moveTo>
                    <a:pt x="17280" y="18225"/>
                  </a:moveTo>
                  <a:cubicBezTo>
                    <a:pt x="17280" y="18360"/>
                    <a:pt x="17280" y="18360"/>
                    <a:pt x="17280" y="18360"/>
                  </a:cubicBezTo>
                  <a:cubicBezTo>
                    <a:pt x="17145" y="18495"/>
                    <a:pt x="17010" y="18630"/>
                    <a:pt x="16875" y="18765"/>
                  </a:cubicBezTo>
                  <a:cubicBezTo>
                    <a:pt x="16875" y="18765"/>
                    <a:pt x="16740" y="18765"/>
                    <a:pt x="16740" y="18765"/>
                  </a:cubicBezTo>
                  <a:cubicBezTo>
                    <a:pt x="16605" y="18900"/>
                    <a:pt x="16470" y="19035"/>
                    <a:pt x="16335" y="19035"/>
                  </a:cubicBezTo>
                  <a:cubicBezTo>
                    <a:pt x="16335" y="19170"/>
                    <a:pt x="16200" y="19170"/>
                    <a:pt x="16200" y="19170"/>
                  </a:cubicBezTo>
                  <a:cubicBezTo>
                    <a:pt x="16065" y="19305"/>
                    <a:pt x="15930" y="19440"/>
                    <a:pt x="15660" y="19575"/>
                  </a:cubicBezTo>
                  <a:cubicBezTo>
                    <a:pt x="15660" y="19575"/>
                    <a:pt x="15525" y="19575"/>
                    <a:pt x="15525" y="19575"/>
                  </a:cubicBezTo>
                  <a:cubicBezTo>
                    <a:pt x="15390" y="19710"/>
                    <a:pt x="15255" y="19710"/>
                    <a:pt x="15120" y="19845"/>
                  </a:cubicBezTo>
                  <a:cubicBezTo>
                    <a:pt x="14985" y="19845"/>
                    <a:pt x="14985" y="19845"/>
                    <a:pt x="14850" y="19845"/>
                  </a:cubicBezTo>
                  <a:cubicBezTo>
                    <a:pt x="14715" y="19980"/>
                    <a:pt x="14580" y="19980"/>
                    <a:pt x="14445" y="20115"/>
                  </a:cubicBezTo>
                  <a:cubicBezTo>
                    <a:pt x="14310" y="20115"/>
                    <a:pt x="14310" y="20115"/>
                    <a:pt x="14310" y="20115"/>
                  </a:cubicBezTo>
                  <a:cubicBezTo>
                    <a:pt x="14310" y="20115"/>
                    <a:pt x="14310" y="20115"/>
                    <a:pt x="14310" y="20115"/>
                  </a:cubicBezTo>
                  <a:cubicBezTo>
                    <a:pt x="13230" y="20385"/>
                    <a:pt x="12150" y="20655"/>
                    <a:pt x="11070" y="20655"/>
                  </a:cubicBezTo>
                  <a:cubicBezTo>
                    <a:pt x="9585" y="20655"/>
                    <a:pt x="8235" y="20385"/>
                    <a:pt x="7020" y="19980"/>
                  </a:cubicBezTo>
                  <a:cubicBezTo>
                    <a:pt x="6885" y="19845"/>
                    <a:pt x="6750" y="19845"/>
                    <a:pt x="6750" y="19845"/>
                  </a:cubicBezTo>
                  <a:cubicBezTo>
                    <a:pt x="4725" y="19035"/>
                    <a:pt x="3105" y="17685"/>
                    <a:pt x="2565" y="16065"/>
                  </a:cubicBezTo>
                  <a:cubicBezTo>
                    <a:pt x="2565" y="15795"/>
                    <a:pt x="2565" y="15795"/>
                    <a:pt x="2565" y="15795"/>
                  </a:cubicBezTo>
                  <a:cubicBezTo>
                    <a:pt x="1755" y="15795"/>
                    <a:pt x="1755" y="15795"/>
                    <a:pt x="1755" y="15795"/>
                  </a:cubicBezTo>
                  <a:cubicBezTo>
                    <a:pt x="945" y="15795"/>
                    <a:pt x="675" y="14985"/>
                    <a:pt x="675" y="14310"/>
                  </a:cubicBezTo>
                  <a:cubicBezTo>
                    <a:pt x="675" y="12960"/>
                    <a:pt x="675" y="12960"/>
                    <a:pt x="675" y="12960"/>
                  </a:cubicBezTo>
                  <a:cubicBezTo>
                    <a:pt x="675" y="11475"/>
                    <a:pt x="1485" y="11475"/>
                    <a:pt x="1755" y="11475"/>
                  </a:cubicBezTo>
                  <a:cubicBezTo>
                    <a:pt x="2835" y="11475"/>
                    <a:pt x="2835" y="11475"/>
                    <a:pt x="2835" y="11475"/>
                  </a:cubicBezTo>
                  <a:cubicBezTo>
                    <a:pt x="2835" y="11205"/>
                    <a:pt x="2835" y="11205"/>
                    <a:pt x="2835" y="11205"/>
                  </a:cubicBezTo>
                  <a:cubicBezTo>
                    <a:pt x="3105" y="9855"/>
                    <a:pt x="3240" y="9180"/>
                    <a:pt x="4185" y="8235"/>
                  </a:cubicBezTo>
                  <a:cubicBezTo>
                    <a:pt x="4320" y="7965"/>
                    <a:pt x="4320" y="7965"/>
                    <a:pt x="4320" y="7965"/>
                  </a:cubicBezTo>
                  <a:cubicBezTo>
                    <a:pt x="4320" y="7830"/>
                    <a:pt x="4320" y="7830"/>
                    <a:pt x="4320" y="7830"/>
                  </a:cubicBezTo>
                  <a:cubicBezTo>
                    <a:pt x="4185" y="7560"/>
                    <a:pt x="4050" y="7425"/>
                    <a:pt x="4050" y="7155"/>
                  </a:cubicBezTo>
                  <a:cubicBezTo>
                    <a:pt x="3780" y="6615"/>
                    <a:pt x="3645" y="6075"/>
                    <a:pt x="3240" y="5805"/>
                  </a:cubicBezTo>
                  <a:cubicBezTo>
                    <a:pt x="3915" y="5805"/>
                    <a:pt x="4860" y="6075"/>
                    <a:pt x="5940" y="6480"/>
                  </a:cubicBezTo>
                  <a:cubicBezTo>
                    <a:pt x="6075" y="6615"/>
                    <a:pt x="6075" y="6615"/>
                    <a:pt x="6075" y="6615"/>
                  </a:cubicBezTo>
                  <a:cubicBezTo>
                    <a:pt x="6210" y="6480"/>
                    <a:pt x="6210" y="6480"/>
                    <a:pt x="6210" y="6480"/>
                  </a:cubicBezTo>
                  <a:cubicBezTo>
                    <a:pt x="6480" y="6480"/>
                    <a:pt x="6750" y="6345"/>
                    <a:pt x="7155" y="6210"/>
                  </a:cubicBezTo>
                  <a:cubicBezTo>
                    <a:pt x="7155" y="6345"/>
                    <a:pt x="7290" y="6480"/>
                    <a:pt x="7425" y="6750"/>
                  </a:cubicBezTo>
                  <a:cubicBezTo>
                    <a:pt x="7425" y="6750"/>
                    <a:pt x="7425" y="6750"/>
                    <a:pt x="7425" y="6750"/>
                  </a:cubicBezTo>
                  <a:cubicBezTo>
                    <a:pt x="7560" y="6885"/>
                    <a:pt x="7560" y="7020"/>
                    <a:pt x="7695" y="7155"/>
                  </a:cubicBezTo>
                  <a:cubicBezTo>
                    <a:pt x="7695" y="7155"/>
                    <a:pt x="7695" y="7155"/>
                    <a:pt x="7695" y="7290"/>
                  </a:cubicBezTo>
                  <a:cubicBezTo>
                    <a:pt x="7830" y="7425"/>
                    <a:pt x="7965" y="7425"/>
                    <a:pt x="8100" y="7560"/>
                  </a:cubicBezTo>
                  <a:cubicBezTo>
                    <a:pt x="8100" y="7560"/>
                    <a:pt x="8100" y="7695"/>
                    <a:pt x="8100" y="7695"/>
                  </a:cubicBezTo>
                  <a:cubicBezTo>
                    <a:pt x="8100" y="7695"/>
                    <a:pt x="8235" y="7695"/>
                    <a:pt x="8235" y="7695"/>
                  </a:cubicBezTo>
                  <a:cubicBezTo>
                    <a:pt x="7965" y="7830"/>
                    <a:pt x="7830" y="8100"/>
                    <a:pt x="7695" y="8235"/>
                  </a:cubicBezTo>
                  <a:cubicBezTo>
                    <a:pt x="7560" y="8370"/>
                    <a:pt x="7560" y="8640"/>
                    <a:pt x="7695" y="8775"/>
                  </a:cubicBezTo>
                  <a:cubicBezTo>
                    <a:pt x="7830" y="8910"/>
                    <a:pt x="7965" y="8910"/>
                    <a:pt x="8100" y="8775"/>
                  </a:cubicBezTo>
                  <a:cubicBezTo>
                    <a:pt x="8370" y="8505"/>
                    <a:pt x="8640" y="8235"/>
                    <a:pt x="8910" y="8100"/>
                  </a:cubicBezTo>
                  <a:cubicBezTo>
                    <a:pt x="8910" y="8100"/>
                    <a:pt x="8910" y="8100"/>
                    <a:pt x="8910" y="8100"/>
                  </a:cubicBezTo>
                  <a:cubicBezTo>
                    <a:pt x="9045" y="7965"/>
                    <a:pt x="9180" y="7965"/>
                    <a:pt x="9315" y="7830"/>
                  </a:cubicBezTo>
                  <a:cubicBezTo>
                    <a:pt x="9315" y="7830"/>
                    <a:pt x="9450" y="7830"/>
                    <a:pt x="9450" y="7830"/>
                  </a:cubicBezTo>
                  <a:cubicBezTo>
                    <a:pt x="9585" y="7830"/>
                    <a:pt x="9585" y="7695"/>
                    <a:pt x="9720" y="7695"/>
                  </a:cubicBezTo>
                  <a:cubicBezTo>
                    <a:pt x="9720" y="7695"/>
                    <a:pt x="9720" y="7695"/>
                    <a:pt x="9855" y="7695"/>
                  </a:cubicBezTo>
                  <a:cubicBezTo>
                    <a:pt x="9990" y="7560"/>
                    <a:pt x="10125" y="7560"/>
                    <a:pt x="10260" y="7560"/>
                  </a:cubicBezTo>
                  <a:cubicBezTo>
                    <a:pt x="10260" y="7560"/>
                    <a:pt x="10260" y="7425"/>
                    <a:pt x="10260" y="7425"/>
                  </a:cubicBezTo>
                  <a:cubicBezTo>
                    <a:pt x="10395" y="7425"/>
                    <a:pt x="10530" y="7425"/>
                    <a:pt x="10665" y="7425"/>
                  </a:cubicBezTo>
                  <a:cubicBezTo>
                    <a:pt x="10665" y="7425"/>
                    <a:pt x="10665" y="7425"/>
                    <a:pt x="10665" y="7425"/>
                  </a:cubicBezTo>
                  <a:cubicBezTo>
                    <a:pt x="11610" y="7155"/>
                    <a:pt x="12555" y="7290"/>
                    <a:pt x="13500" y="7695"/>
                  </a:cubicBezTo>
                  <a:cubicBezTo>
                    <a:pt x="13500" y="7695"/>
                    <a:pt x="13500" y="7695"/>
                    <a:pt x="13500" y="7695"/>
                  </a:cubicBezTo>
                  <a:cubicBezTo>
                    <a:pt x="14175" y="7965"/>
                    <a:pt x="14715" y="8235"/>
                    <a:pt x="15120" y="8775"/>
                  </a:cubicBezTo>
                  <a:cubicBezTo>
                    <a:pt x="15255" y="8775"/>
                    <a:pt x="15255" y="8910"/>
                    <a:pt x="15390" y="8910"/>
                  </a:cubicBezTo>
                  <a:cubicBezTo>
                    <a:pt x="15525" y="8910"/>
                    <a:pt x="15525" y="8775"/>
                    <a:pt x="15660" y="8775"/>
                  </a:cubicBezTo>
                  <a:cubicBezTo>
                    <a:pt x="15795" y="8640"/>
                    <a:pt x="15795" y="8370"/>
                    <a:pt x="15660" y="8235"/>
                  </a:cubicBezTo>
                  <a:cubicBezTo>
                    <a:pt x="15390" y="7965"/>
                    <a:pt x="14985" y="7695"/>
                    <a:pt x="14715" y="7425"/>
                  </a:cubicBezTo>
                  <a:cubicBezTo>
                    <a:pt x="14715" y="7425"/>
                    <a:pt x="14715" y="7425"/>
                    <a:pt x="14715" y="7290"/>
                  </a:cubicBezTo>
                  <a:cubicBezTo>
                    <a:pt x="14850" y="7290"/>
                    <a:pt x="14850" y="7290"/>
                    <a:pt x="14985" y="7155"/>
                  </a:cubicBezTo>
                  <a:cubicBezTo>
                    <a:pt x="14985" y="7155"/>
                    <a:pt x="14985" y="7020"/>
                    <a:pt x="14985" y="7020"/>
                  </a:cubicBezTo>
                  <a:cubicBezTo>
                    <a:pt x="15120" y="6885"/>
                    <a:pt x="15120" y="6885"/>
                    <a:pt x="15120" y="6885"/>
                  </a:cubicBezTo>
                  <a:cubicBezTo>
                    <a:pt x="15255" y="6750"/>
                    <a:pt x="15255" y="6750"/>
                    <a:pt x="15255" y="6615"/>
                  </a:cubicBezTo>
                  <a:cubicBezTo>
                    <a:pt x="15255" y="6615"/>
                    <a:pt x="15255" y="6615"/>
                    <a:pt x="15255" y="6615"/>
                  </a:cubicBezTo>
                  <a:cubicBezTo>
                    <a:pt x="16740" y="7425"/>
                    <a:pt x="17685" y="8505"/>
                    <a:pt x="18360" y="9990"/>
                  </a:cubicBezTo>
                  <a:cubicBezTo>
                    <a:pt x="18225" y="9990"/>
                    <a:pt x="18225" y="10125"/>
                    <a:pt x="18090" y="10125"/>
                  </a:cubicBezTo>
                  <a:cubicBezTo>
                    <a:pt x="18090" y="10125"/>
                    <a:pt x="18090" y="10125"/>
                    <a:pt x="18090" y="10125"/>
                  </a:cubicBezTo>
                  <a:cubicBezTo>
                    <a:pt x="17955" y="10260"/>
                    <a:pt x="17820" y="10530"/>
                    <a:pt x="17820" y="10665"/>
                  </a:cubicBezTo>
                  <a:cubicBezTo>
                    <a:pt x="17685" y="10665"/>
                    <a:pt x="17685" y="10665"/>
                    <a:pt x="17685" y="10665"/>
                  </a:cubicBezTo>
                  <a:cubicBezTo>
                    <a:pt x="17685" y="10800"/>
                    <a:pt x="17685" y="10800"/>
                    <a:pt x="17685" y="10935"/>
                  </a:cubicBezTo>
                  <a:cubicBezTo>
                    <a:pt x="17685" y="10935"/>
                    <a:pt x="17685" y="10935"/>
                    <a:pt x="17685" y="11070"/>
                  </a:cubicBezTo>
                  <a:cubicBezTo>
                    <a:pt x="17685" y="11070"/>
                    <a:pt x="17550" y="11205"/>
                    <a:pt x="17550" y="11340"/>
                  </a:cubicBezTo>
                  <a:cubicBezTo>
                    <a:pt x="17550" y="11475"/>
                    <a:pt x="17685" y="11475"/>
                    <a:pt x="17685" y="11610"/>
                  </a:cubicBezTo>
                  <a:cubicBezTo>
                    <a:pt x="17685" y="11610"/>
                    <a:pt x="17685" y="11745"/>
                    <a:pt x="17685" y="11745"/>
                  </a:cubicBezTo>
                  <a:cubicBezTo>
                    <a:pt x="17685" y="11745"/>
                    <a:pt x="17685" y="11880"/>
                    <a:pt x="17685" y="11880"/>
                  </a:cubicBezTo>
                  <a:cubicBezTo>
                    <a:pt x="17685" y="12015"/>
                    <a:pt x="17820" y="12015"/>
                    <a:pt x="17820" y="12015"/>
                  </a:cubicBezTo>
                  <a:cubicBezTo>
                    <a:pt x="17820" y="12015"/>
                    <a:pt x="17820" y="12150"/>
                    <a:pt x="17820" y="12150"/>
                  </a:cubicBezTo>
                  <a:cubicBezTo>
                    <a:pt x="17955" y="12150"/>
                    <a:pt x="17955" y="12285"/>
                    <a:pt x="17955" y="12285"/>
                  </a:cubicBezTo>
                  <a:cubicBezTo>
                    <a:pt x="17955" y="12285"/>
                    <a:pt x="17955" y="12420"/>
                    <a:pt x="18090" y="12420"/>
                  </a:cubicBezTo>
                  <a:cubicBezTo>
                    <a:pt x="18090" y="12420"/>
                    <a:pt x="18090" y="12420"/>
                    <a:pt x="18090" y="12555"/>
                  </a:cubicBezTo>
                  <a:cubicBezTo>
                    <a:pt x="18225" y="12555"/>
                    <a:pt x="18225" y="12555"/>
                    <a:pt x="18225" y="12555"/>
                  </a:cubicBezTo>
                  <a:cubicBezTo>
                    <a:pt x="18360" y="12690"/>
                    <a:pt x="18360" y="12690"/>
                    <a:pt x="18360" y="12690"/>
                  </a:cubicBezTo>
                  <a:cubicBezTo>
                    <a:pt x="18495" y="12690"/>
                    <a:pt x="18495" y="12690"/>
                    <a:pt x="18495" y="12825"/>
                  </a:cubicBezTo>
                  <a:cubicBezTo>
                    <a:pt x="18630" y="12825"/>
                    <a:pt x="18630" y="12825"/>
                    <a:pt x="18630" y="12825"/>
                  </a:cubicBezTo>
                  <a:cubicBezTo>
                    <a:pt x="18765" y="12825"/>
                    <a:pt x="18765" y="12825"/>
                    <a:pt x="18765" y="12825"/>
                  </a:cubicBezTo>
                  <a:cubicBezTo>
                    <a:pt x="18900" y="12825"/>
                    <a:pt x="18900" y="12825"/>
                    <a:pt x="18900" y="12960"/>
                  </a:cubicBezTo>
                  <a:cubicBezTo>
                    <a:pt x="19035" y="12960"/>
                    <a:pt x="19035" y="12960"/>
                    <a:pt x="19035" y="12960"/>
                  </a:cubicBezTo>
                  <a:cubicBezTo>
                    <a:pt x="19035" y="13230"/>
                    <a:pt x="19035" y="13635"/>
                    <a:pt x="19035" y="14040"/>
                  </a:cubicBezTo>
                  <a:cubicBezTo>
                    <a:pt x="19035" y="15660"/>
                    <a:pt x="18360" y="17145"/>
                    <a:pt x="17280" y="18225"/>
                  </a:cubicBezTo>
                  <a:close/>
                  <a:moveTo>
                    <a:pt x="19710" y="13230"/>
                  </a:moveTo>
                  <a:cubicBezTo>
                    <a:pt x="19710" y="13095"/>
                    <a:pt x="19710" y="12960"/>
                    <a:pt x="19710" y="12825"/>
                  </a:cubicBezTo>
                  <a:cubicBezTo>
                    <a:pt x="20250" y="12690"/>
                    <a:pt x="20790" y="12150"/>
                    <a:pt x="20790" y="11610"/>
                  </a:cubicBezTo>
                  <a:cubicBezTo>
                    <a:pt x="20790" y="11610"/>
                    <a:pt x="20790" y="11745"/>
                    <a:pt x="20790" y="11880"/>
                  </a:cubicBezTo>
                  <a:cubicBezTo>
                    <a:pt x="20790" y="12555"/>
                    <a:pt x="20385" y="13095"/>
                    <a:pt x="19710" y="13230"/>
                  </a:cubicBezTo>
                  <a:close/>
                  <a:moveTo>
                    <a:pt x="9450" y="6750"/>
                  </a:moveTo>
                  <a:cubicBezTo>
                    <a:pt x="9585" y="6750"/>
                    <a:pt x="9585" y="6750"/>
                    <a:pt x="9720" y="6750"/>
                  </a:cubicBezTo>
                  <a:cubicBezTo>
                    <a:pt x="9855" y="6750"/>
                    <a:pt x="9855" y="6750"/>
                    <a:pt x="9990" y="6615"/>
                  </a:cubicBezTo>
                  <a:cubicBezTo>
                    <a:pt x="10125" y="6480"/>
                    <a:pt x="10125" y="6345"/>
                    <a:pt x="9855" y="6210"/>
                  </a:cubicBezTo>
                  <a:cubicBezTo>
                    <a:pt x="9315" y="5670"/>
                    <a:pt x="9045" y="4995"/>
                    <a:pt x="9045" y="4320"/>
                  </a:cubicBezTo>
                  <a:cubicBezTo>
                    <a:pt x="9045" y="3105"/>
                    <a:pt x="9990" y="2025"/>
                    <a:pt x="11340" y="2025"/>
                  </a:cubicBezTo>
                  <a:cubicBezTo>
                    <a:pt x="12555" y="2025"/>
                    <a:pt x="13635" y="3105"/>
                    <a:pt x="13635" y="4320"/>
                  </a:cubicBezTo>
                  <a:cubicBezTo>
                    <a:pt x="13635" y="4995"/>
                    <a:pt x="13365" y="5535"/>
                    <a:pt x="12825" y="6075"/>
                  </a:cubicBezTo>
                  <a:cubicBezTo>
                    <a:pt x="12690" y="6210"/>
                    <a:pt x="12690" y="6345"/>
                    <a:pt x="12825" y="6480"/>
                  </a:cubicBezTo>
                  <a:cubicBezTo>
                    <a:pt x="12960" y="6750"/>
                    <a:pt x="13230" y="6750"/>
                    <a:pt x="13365" y="6615"/>
                  </a:cubicBezTo>
                  <a:cubicBezTo>
                    <a:pt x="14040" y="5940"/>
                    <a:pt x="14310" y="5130"/>
                    <a:pt x="14310" y="4320"/>
                  </a:cubicBezTo>
                  <a:cubicBezTo>
                    <a:pt x="14310" y="2700"/>
                    <a:pt x="12960" y="1350"/>
                    <a:pt x="11340" y="1350"/>
                  </a:cubicBezTo>
                  <a:cubicBezTo>
                    <a:pt x="9585" y="1350"/>
                    <a:pt x="8235" y="2700"/>
                    <a:pt x="8235" y="4320"/>
                  </a:cubicBezTo>
                  <a:cubicBezTo>
                    <a:pt x="8235" y="5265"/>
                    <a:pt x="8775" y="6210"/>
                    <a:pt x="9450" y="6750"/>
                  </a:cubicBezTo>
                  <a:close/>
                  <a:moveTo>
                    <a:pt x="11475" y="19035"/>
                  </a:moveTo>
                  <a:cubicBezTo>
                    <a:pt x="9855" y="19170"/>
                    <a:pt x="8505" y="19035"/>
                    <a:pt x="7020" y="18360"/>
                  </a:cubicBezTo>
                  <a:cubicBezTo>
                    <a:pt x="6885" y="18360"/>
                    <a:pt x="6615" y="18360"/>
                    <a:pt x="6615" y="18630"/>
                  </a:cubicBezTo>
                  <a:cubicBezTo>
                    <a:pt x="6480" y="18765"/>
                    <a:pt x="6615" y="18900"/>
                    <a:pt x="6750" y="19035"/>
                  </a:cubicBezTo>
                  <a:cubicBezTo>
                    <a:pt x="7965" y="19575"/>
                    <a:pt x="9180" y="19845"/>
                    <a:pt x="10530" y="19845"/>
                  </a:cubicBezTo>
                  <a:cubicBezTo>
                    <a:pt x="10935" y="19845"/>
                    <a:pt x="11205" y="19845"/>
                    <a:pt x="11475" y="19845"/>
                  </a:cubicBezTo>
                  <a:cubicBezTo>
                    <a:pt x="11745" y="19845"/>
                    <a:pt x="11880" y="19575"/>
                    <a:pt x="11880" y="19440"/>
                  </a:cubicBezTo>
                  <a:cubicBezTo>
                    <a:pt x="11880" y="19170"/>
                    <a:pt x="11610" y="19035"/>
                    <a:pt x="11475" y="19035"/>
                  </a:cubicBez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242524"/>
                  </a:solidFill>
                </a:defRPr>
              </a:pPr>
            </a:p>
          </p:txBody>
        </p:sp>
      </p:grpSp>
      <p:grpSp>
        <p:nvGrpSpPr>
          <p:cNvPr id="279" name="Grouper"/>
          <p:cNvGrpSpPr/>
          <p:nvPr/>
        </p:nvGrpSpPr>
        <p:grpSpPr>
          <a:xfrm>
            <a:off x="15049765" y="2986767"/>
            <a:ext cx="2580259" cy="2580257"/>
            <a:chOff x="-1" y="0"/>
            <a:chExt cx="2580258" cy="2580255"/>
          </a:xfrm>
        </p:grpSpPr>
        <p:grpSp>
          <p:nvGrpSpPr>
            <p:cNvPr id="274" name="Oval 27"/>
            <p:cNvGrpSpPr/>
            <p:nvPr/>
          </p:nvGrpSpPr>
          <p:grpSpPr>
            <a:xfrm>
              <a:off x="-2" y="-1"/>
              <a:ext cx="2580259" cy="2580256"/>
              <a:chOff x="-1" y="0"/>
              <a:chExt cx="2580258" cy="2580255"/>
            </a:xfrm>
          </p:grpSpPr>
          <p:sp>
            <p:nvSpPr>
              <p:cNvPr id="272" name="Cercle"/>
              <p:cNvSpPr/>
              <p:nvPr/>
            </p:nvSpPr>
            <p:spPr>
              <a:xfrm>
                <a:off x="-2" y="-1"/>
                <a:ext cx="2580259" cy="2580256"/>
              </a:xfrm>
              <a:prstGeom prst="ellipse">
                <a:avLst/>
              </a:prstGeom>
              <a:solidFill>
                <a:srgbClr val="E81E62">
                  <a:alpha val="80000"/>
                </a:srgbClr>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73" name="Regroupement de variable"/>
              <p:cNvSpPr txBox="1"/>
              <p:nvPr/>
            </p:nvSpPr>
            <p:spPr>
              <a:xfrm>
                <a:off x="377869" y="1457899"/>
                <a:ext cx="1824518" cy="650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b="1" sz="1800">
                    <a:solidFill>
                      <a:srgbClr val="FFFFFF"/>
                    </a:solidFill>
                  </a:defRPr>
                </a:lvl1pPr>
              </a:lstStyle>
              <a:p>
                <a:pPr/>
                <a:r>
                  <a:t>Regroupement de variable</a:t>
                </a:r>
              </a:p>
            </p:txBody>
          </p:sp>
        </p:grpSp>
        <p:grpSp>
          <p:nvGrpSpPr>
            <p:cNvPr id="277" name="Oval 29"/>
            <p:cNvGrpSpPr/>
            <p:nvPr/>
          </p:nvGrpSpPr>
          <p:grpSpPr>
            <a:xfrm>
              <a:off x="2092021" y="1883764"/>
              <a:ext cx="343119" cy="343117"/>
              <a:chOff x="0" y="0"/>
              <a:chExt cx="343118" cy="343115"/>
            </a:xfrm>
          </p:grpSpPr>
          <p:sp>
            <p:nvSpPr>
              <p:cNvPr id="275" name="Cercle"/>
              <p:cNvSpPr/>
              <p:nvPr/>
            </p:nvSpPr>
            <p:spPr>
              <a:xfrm>
                <a:off x="-1" y="0"/>
                <a:ext cx="343120" cy="343117"/>
              </a:xfrm>
              <a:prstGeom prst="ellipse">
                <a:avLst/>
              </a:prstGeom>
              <a:solidFill>
                <a:srgbClr val="E81E62"/>
              </a:solidFill>
              <a:ln w="12700" cap="flat">
                <a:noFill/>
                <a:miter lim="400000"/>
              </a:ln>
              <a:effectLst/>
            </p:spPr>
            <p:txBody>
              <a:bodyPr wrap="square" lIns="45718" tIns="45718" rIns="45718" bIns="45718" numCol="1" anchor="ctr">
                <a:noAutofit/>
              </a:bodyPr>
              <a:lstStyle/>
              <a:p>
                <a:pPr algn="ctr" defTabSz="914400">
                  <a:lnSpc>
                    <a:spcPct val="80000"/>
                  </a:lnSpc>
                  <a:defRPr sz="1800">
                    <a:solidFill>
                      <a:srgbClr val="FFFFFF"/>
                    </a:solidFill>
                  </a:defRPr>
                </a:pPr>
              </a:p>
            </p:txBody>
          </p:sp>
          <p:sp>
            <p:nvSpPr>
              <p:cNvPr id="276" name="02"/>
              <p:cNvSpPr txBox="1"/>
              <p:nvPr/>
            </p:nvSpPr>
            <p:spPr>
              <a:xfrm>
                <a:off x="50247" y="95356"/>
                <a:ext cx="242624" cy="15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lnSpc>
                    <a:spcPct val="80000"/>
                  </a:lnSpc>
                  <a:defRPr b="1" sz="1000">
                    <a:solidFill>
                      <a:srgbClr val="FFFFFF"/>
                    </a:solidFill>
                  </a:defRPr>
                </a:lvl1pPr>
              </a:lstStyle>
              <a:p>
                <a:pPr/>
                <a:r>
                  <a:t>02</a:t>
                </a:r>
              </a:p>
            </p:txBody>
          </p:sp>
        </p:grpSp>
        <p:sp>
          <p:nvSpPr>
            <p:cNvPr id="278" name="Freeform 1103"/>
            <p:cNvSpPr/>
            <p:nvPr/>
          </p:nvSpPr>
          <p:spPr>
            <a:xfrm>
              <a:off x="1062301" y="780424"/>
              <a:ext cx="547690" cy="552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45" y="8235"/>
                  </a:moveTo>
                  <a:cubicBezTo>
                    <a:pt x="19845" y="5535"/>
                    <a:pt x="17550" y="3240"/>
                    <a:pt x="14715" y="3240"/>
                  </a:cubicBezTo>
                  <a:cubicBezTo>
                    <a:pt x="14445" y="3240"/>
                    <a:pt x="14445" y="3240"/>
                    <a:pt x="14445" y="3240"/>
                  </a:cubicBezTo>
                  <a:cubicBezTo>
                    <a:pt x="14445" y="8640"/>
                    <a:pt x="14445" y="8640"/>
                    <a:pt x="14445" y="8640"/>
                  </a:cubicBezTo>
                  <a:cubicBezTo>
                    <a:pt x="19845" y="8640"/>
                    <a:pt x="19845" y="8640"/>
                    <a:pt x="19845" y="8640"/>
                  </a:cubicBezTo>
                  <a:lnTo>
                    <a:pt x="19845" y="8235"/>
                  </a:lnTo>
                  <a:close/>
                  <a:moveTo>
                    <a:pt x="15120" y="7965"/>
                  </a:moveTo>
                  <a:cubicBezTo>
                    <a:pt x="15120" y="3915"/>
                    <a:pt x="15120" y="3915"/>
                    <a:pt x="15120" y="3915"/>
                  </a:cubicBezTo>
                  <a:cubicBezTo>
                    <a:pt x="17280" y="4185"/>
                    <a:pt x="18900" y="5805"/>
                    <a:pt x="19035" y="7965"/>
                  </a:cubicBezTo>
                  <a:lnTo>
                    <a:pt x="15120" y="7965"/>
                  </a:lnTo>
                  <a:close/>
                  <a:moveTo>
                    <a:pt x="8640" y="9315"/>
                  </a:moveTo>
                  <a:cubicBezTo>
                    <a:pt x="8640" y="9855"/>
                    <a:pt x="8775" y="10395"/>
                    <a:pt x="8910" y="10800"/>
                  </a:cubicBezTo>
                  <a:cubicBezTo>
                    <a:pt x="7020" y="10800"/>
                    <a:pt x="7020" y="10800"/>
                    <a:pt x="7020" y="10800"/>
                  </a:cubicBezTo>
                  <a:cubicBezTo>
                    <a:pt x="5400" y="7695"/>
                    <a:pt x="5400" y="7695"/>
                    <a:pt x="5400" y="7695"/>
                  </a:cubicBezTo>
                  <a:cubicBezTo>
                    <a:pt x="5400" y="7695"/>
                    <a:pt x="5400" y="7695"/>
                    <a:pt x="5265" y="7695"/>
                  </a:cubicBezTo>
                  <a:cubicBezTo>
                    <a:pt x="5265" y="7695"/>
                    <a:pt x="5265" y="7695"/>
                    <a:pt x="5265" y="7695"/>
                  </a:cubicBezTo>
                  <a:cubicBezTo>
                    <a:pt x="5265" y="7695"/>
                    <a:pt x="5265" y="7560"/>
                    <a:pt x="5265" y="7560"/>
                  </a:cubicBezTo>
                  <a:cubicBezTo>
                    <a:pt x="5265" y="7560"/>
                    <a:pt x="5130" y="7560"/>
                    <a:pt x="5130" y="7560"/>
                  </a:cubicBezTo>
                  <a:cubicBezTo>
                    <a:pt x="5130" y="7560"/>
                    <a:pt x="5130" y="7560"/>
                    <a:pt x="5130" y="7560"/>
                  </a:cubicBezTo>
                  <a:cubicBezTo>
                    <a:pt x="5130" y="7560"/>
                    <a:pt x="4995" y="7560"/>
                    <a:pt x="4995" y="7560"/>
                  </a:cubicBezTo>
                  <a:cubicBezTo>
                    <a:pt x="2160" y="7560"/>
                    <a:pt x="2160" y="7560"/>
                    <a:pt x="2160" y="7560"/>
                  </a:cubicBezTo>
                  <a:cubicBezTo>
                    <a:pt x="2025" y="7560"/>
                    <a:pt x="1755" y="7695"/>
                    <a:pt x="1755" y="7965"/>
                  </a:cubicBezTo>
                  <a:cubicBezTo>
                    <a:pt x="1755" y="8100"/>
                    <a:pt x="2025" y="8235"/>
                    <a:pt x="2160" y="8235"/>
                  </a:cubicBezTo>
                  <a:cubicBezTo>
                    <a:pt x="4860" y="8235"/>
                    <a:pt x="4860" y="8235"/>
                    <a:pt x="4860" y="8235"/>
                  </a:cubicBezTo>
                  <a:cubicBezTo>
                    <a:pt x="6480" y="11340"/>
                    <a:pt x="6480" y="11340"/>
                    <a:pt x="6480" y="11340"/>
                  </a:cubicBezTo>
                  <a:cubicBezTo>
                    <a:pt x="6480" y="11340"/>
                    <a:pt x="6615" y="11340"/>
                    <a:pt x="6615" y="11475"/>
                  </a:cubicBezTo>
                  <a:cubicBezTo>
                    <a:pt x="6615" y="11475"/>
                    <a:pt x="6615" y="11475"/>
                    <a:pt x="6615" y="11475"/>
                  </a:cubicBezTo>
                  <a:cubicBezTo>
                    <a:pt x="6615" y="11475"/>
                    <a:pt x="6615" y="11475"/>
                    <a:pt x="6750" y="11475"/>
                  </a:cubicBezTo>
                  <a:cubicBezTo>
                    <a:pt x="6750" y="11475"/>
                    <a:pt x="6750" y="11475"/>
                    <a:pt x="6750" y="11475"/>
                  </a:cubicBezTo>
                  <a:cubicBezTo>
                    <a:pt x="6750" y="11475"/>
                    <a:pt x="6750" y="11475"/>
                    <a:pt x="6885" y="11475"/>
                  </a:cubicBezTo>
                  <a:cubicBezTo>
                    <a:pt x="6885" y="11475"/>
                    <a:pt x="6885" y="11475"/>
                    <a:pt x="6885" y="11475"/>
                  </a:cubicBezTo>
                  <a:cubicBezTo>
                    <a:pt x="9180" y="11475"/>
                    <a:pt x="9180" y="11475"/>
                    <a:pt x="9180" y="11475"/>
                  </a:cubicBezTo>
                  <a:cubicBezTo>
                    <a:pt x="9990" y="13230"/>
                    <a:pt x="11610" y="14445"/>
                    <a:pt x="13635" y="14445"/>
                  </a:cubicBezTo>
                  <a:cubicBezTo>
                    <a:pt x="16470" y="14445"/>
                    <a:pt x="18765" y="12150"/>
                    <a:pt x="18765" y="9315"/>
                  </a:cubicBezTo>
                  <a:cubicBezTo>
                    <a:pt x="18765" y="9045"/>
                    <a:pt x="18765" y="9045"/>
                    <a:pt x="18765" y="9045"/>
                  </a:cubicBezTo>
                  <a:cubicBezTo>
                    <a:pt x="14040" y="9045"/>
                    <a:pt x="14040" y="9045"/>
                    <a:pt x="14040" y="9045"/>
                  </a:cubicBezTo>
                  <a:cubicBezTo>
                    <a:pt x="14040" y="4320"/>
                    <a:pt x="14040" y="4320"/>
                    <a:pt x="14040" y="4320"/>
                  </a:cubicBezTo>
                  <a:cubicBezTo>
                    <a:pt x="13635" y="4320"/>
                    <a:pt x="13635" y="4320"/>
                    <a:pt x="13635" y="4320"/>
                  </a:cubicBezTo>
                  <a:cubicBezTo>
                    <a:pt x="10935" y="4320"/>
                    <a:pt x="8640" y="6615"/>
                    <a:pt x="8640" y="9315"/>
                  </a:cubicBezTo>
                  <a:close/>
                  <a:moveTo>
                    <a:pt x="13365" y="5130"/>
                  </a:moveTo>
                  <a:cubicBezTo>
                    <a:pt x="13365" y="9720"/>
                    <a:pt x="13365" y="9720"/>
                    <a:pt x="13365" y="9720"/>
                  </a:cubicBezTo>
                  <a:cubicBezTo>
                    <a:pt x="17955" y="9720"/>
                    <a:pt x="17955" y="9720"/>
                    <a:pt x="17955" y="9720"/>
                  </a:cubicBezTo>
                  <a:cubicBezTo>
                    <a:pt x="17820" y="11880"/>
                    <a:pt x="15930" y="13635"/>
                    <a:pt x="13635" y="13635"/>
                  </a:cubicBezTo>
                  <a:cubicBezTo>
                    <a:pt x="12015" y="13635"/>
                    <a:pt x="10665" y="12825"/>
                    <a:pt x="9990" y="11475"/>
                  </a:cubicBezTo>
                  <a:cubicBezTo>
                    <a:pt x="11205" y="11475"/>
                    <a:pt x="11205" y="11475"/>
                    <a:pt x="11205" y="11475"/>
                  </a:cubicBezTo>
                  <a:cubicBezTo>
                    <a:pt x="11340" y="11475"/>
                    <a:pt x="11475" y="11340"/>
                    <a:pt x="11475" y="11205"/>
                  </a:cubicBezTo>
                  <a:cubicBezTo>
                    <a:pt x="11475" y="10935"/>
                    <a:pt x="11340" y="10800"/>
                    <a:pt x="11205" y="10800"/>
                  </a:cubicBezTo>
                  <a:cubicBezTo>
                    <a:pt x="9585" y="10800"/>
                    <a:pt x="9585" y="10800"/>
                    <a:pt x="9585" y="10800"/>
                  </a:cubicBezTo>
                  <a:cubicBezTo>
                    <a:pt x="9450" y="10395"/>
                    <a:pt x="9315" y="9855"/>
                    <a:pt x="9315" y="9315"/>
                  </a:cubicBezTo>
                  <a:cubicBezTo>
                    <a:pt x="9315" y="7155"/>
                    <a:pt x="11070" y="5265"/>
                    <a:pt x="13365" y="5130"/>
                  </a:cubicBezTo>
                  <a:close/>
                  <a:moveTo>
                    <a:pt x="21600" y="1485"/>
                  </a:moveTo>
                  <a:cubicBezTo>
                    <a:pt x="11205" y="1485"/>
                    <a:pt x="11205" y="1485"/>
                    <a:pt x="11205" y="1485"/>
                  </a:cubicBezTo>
                  <a:cubicBezTo>
                    <a:pt x="11205" y="405"/>
                    <a:pt x="11205" y="405"/>
                    <a:pt x="11205" y="405"/>
                  </a:cubicBezTo>
                  <a:cubicBezTo>
                    <a:pt x="11205" y="135"/>
                    <a:pt x="10935" y="0"/>
                    <a:pt x="10800" y="0"/>
                  </a:cubicBezTo>
                  <a:cubicBezTo>
                    <a:pt x="10665" y="0"/>
                    <a:pt x="10395" y="135"/>
                    <a:pt x="10395" y="405"/>
                  </a:cubicBezTo>
                  <a:cubicBezTo>
                    <a:pt x="10395" y="1485"/>
                    <a:pt x="10395" y="1485"/>
                    <a:pt x="10395" y="1485"/>
                  </a:cubicBezTo>
                  <a:cubicBezTo>
                    <a:pt x="0" y="1485"/>
                    <a:pt x="0" y="1485"/>
                    <a:pt x="0" y="1485"/>
                  </a:cubicBezTo>
                  <a:cubicBezTo>
                    <a:pt x="0" y="16605"/>
                    <a:pt x="0" y="16605"/>
                    <a:pt x="0" y="16605"/>
                  </a:cubicBezTo>
                  <a:cubicBezTo>
                    <a:pt x="9990" y="16605"/>
                    <a:pt x="9990" y="16605"/>
                    <a:pt x="9990" y="16605"/>
                  </a:cubicBezTo>
                  <a:cubicBezTo>
                    <a:pt x="5535" y="20925"/>
                    <a:pt x="5535" y="20925"/>
                    <a:pt x="5535" y="20925"/>
                  </a:cubicBezTo>
                  <a:cubicBezTo>
                    <a:pt x="5400" y="21060"/>
                    <a:pt x="5400" y="21330"/>
                    <a:pt x="5535" y="21465"/>
                  </a:cubicBezTo>
                  <a:cubicBezTo>
                    <a:pt x="5535" y="21600"/>
                    <a:pt x="5670" y="21600"/>
                    <a:pt x="5805" y="21600"/>
                  </a:cubicBezTo>
                  <a:cubicBezTo>
                    <a:pt x="5805" y="21600"/>
                    <a:pt x="5940" y="21600"/>
                    <a:pt x="6075" y="21465"/>
                  </a:cubicBezTo>
                  <a:cubicBezTo>
                    <a:pt x="10395" y="17010"/>
                    <a:pt x="10395" y="17010"/>
                    <a:pt x="10395" y="17010"/>
                  </a:cubicBezTo>
                  <a:cubicBezTo>
                    <a:pt x="10395" y="20520"/>
                    <a:pt x="10395" y="20520"/>
                    <a:pt x="10395" y="20520"/>
                  </a:cubicBezTo>
                  <a:cubicBezTo>
                    <a:pt x="10395" y="20655"/>
                    <a:pt x="10665" y="20925"/>
                    <a:pt x="10800" y="20925"/>
                  </a:cubicBezTo>
                  <a:cubicBezTo>
                    <a:pt x="10935" y="20925"/>
                    <a:pt x="11205" y="20655"/>
                    <a:pt x="11205" y="20520"/>
                  </a:cubicBezTo>
                  <a:cubicBezTo>
                    <a:pt x="11205" y="17010"/>
                    <a:pt x="11205" y="17010"/>
                    <a:pt x="11205" y="17010"/>
                  </a:cubicBezTo>
                  <a:cubicBezTo>
                    <a:pt x="15525" y="21465"/>
                    <a:pt x="15525" y="21465"/>
                    <a:pt x="15525" y="21465"/>
                  </a:cubicBezTo>
                  <a:cubicBezTo>
                    <a:pt x="15660" y="21600"/>
                    <a:pt x="15795" y="21600"/>
                    <a:pt x="15795" y="21600"/>
                  </a:cubicBezTo>
                  <a:cubicBezTo>
                    <a:pt x="15930" y="21600"/>
                    <a:pt x="16065" y="21600"/>
                    <a:pt x="16065" y="21465"/>
                  </a:cubicBezTo>
                  <a:cubicBezTo>
                    <a:pt x="16200" y="21330"/>
                    <a:pt x="16200" y="21060"/>
                    <a:pt x="16065" y="20925"/>
                  </a:cubicBezTo>
                  <a:cubicBezTo>
                    <a:pt x="11610" y="16605"/>
                    <a:pt x="11610" y="16605"/>
                    <a:pt x="11610" y="16605"/>
                  </a:cubicBezTo>
                  <a:cubicBezTo>
                    <a:pt x="21600" y="16605"/>
                    <a:pt x="21600" y="16605"/>
                    <a:pt x="21600" y="16605"/>
                  </a:cubicBezTo>
                  <a:lnTo>
                    <a:pt x="21600" y="1485"/>
                  </a:lnTo>
                  <a:close/>
                  <a:moveTo>
                    <a:pt x="20925" y="15795"/>
                  </a:moveTo>
                  <a:cubicBezTo>
                    <a:pt x="675" y="15795"/>
                    <a:pt x="675" y="15795"/>
                    <a:pt x="675" y="15795"/>
                  </a:cubicBezTo>
                  <a:cubicBezTo>
                    <a:pt x="675" y="2160"/>
                    <a:pt x="675" y="2160"/>
                    <a:pt x="675" y="2160"/>
                  </a:cubicBezTo>
                  <a:cubicBezTo>
                    <a:pt x="20925" y="2160"/>
                    <a:pt x="20925" y="2160"/>
                    <a:pt x="20925" y="2160"/>
                  </a:cubicBezTo>
                  <a:lnTo>
                    <a:pt x="20925" y="15795"/>
                  </a:lnTo>
                  <a:close/>
                  <a:moveTo>
                    <a:pt x="2835" y="6885"/>
                  </a:moveTo>
                  <a:cubicBezTo>
                    <a:pt x="3105" y="6885"/>
                    <a:pt x="3240" y="6615"/>
                    <a:pt x="3240" y="6480"/>
                  </a:cubicBezTo>
                  <a:cubicBezTo>
                    <a:pt x="3240" y="4995"/>
                    <a:pt x="3240" y="4995"/>
                    <a:pt x="3240" y="4995"/>
                  </a:cubicBezTo>
                  <a:cubicBezTo>
                    <a:pt x="3240" y="4860"/>
                    <a:pt x="3105" y="4725"/>
                    <a:pt x="2835" y="4725"/>
                  </a:cubicBezTo>
                  <a:cubicBezTo>
                    <a:pt x="2700" y="4725"/>
                    <a:pt x="2565" y="4860"/>
                    <a:pt x="2565" y="4995"/>
                  </a:cubicBezTo>
                  <a:cubicBezTo>
                    <a:pt x="2565" y="6480"/>
                    <a:pt x="2565" y="6480"/>
                    <a:pt x="2565" y="6480"/>
                  </a:cubicBezTo>
                  <a:cubicBezTo>
                    <a:pt x="2565" y="6615"/>
                    <a:pt x="2700" y="6885"/>
                    <a:pt x="2835" y="6885"/>
                  </a:cubicBezTo>
                  <a:close/>
                  <a:moveTo>
                    <a:pt x="3915" y="6885"/>
                  </a:moveTo>
                  <a:cubicBezTo>
                    <a:pt x="4185" y="6885"/>
                    <a:pt x="4320" y="6615"/>
                    <a:pt x="4320" y="6480"/>
                  </a:cubicBezTo>
                  <a:cubicBezTo>
                    <a:pt x="4320" y="4995"/>
                    <a:pt x="4320" y="4995"/>
                    <a:pt x="4320" y="4995"/>
                  </a:cubicBezTo>
                  <a:cubicBezTo>
                    <a:pt x="4320" y="4860"/>
                    <a:pt x="4185" y="4725"/>
                    <a:pt x="3915" y="4725"/>
                  </a:cubicBezTo>
                  <a:cubicBezTo>
                    <a:pt x="3780" y="4725"/>
                    <a:pt x="3645" y="4860"/>
                    <a:pt x="3645" y="4995"/>
                  </a:cubicBezTo>
                  <a:cubicBezTo>
                    <a:pt x="3645" y="6480"/>
                    <a:pt x="3645" y="6480"/>
                    <a:pt x="3645" y="6480"/>
                  </a:cubicBezTo>
                  <a:cubicBezTo>
                    <a:pt x="3645" y="6615"/>
                    <a:pt x="3780" y="6885"/>
                    <a:pt x="3915" y="6885"/>
                  </a:cubicBez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242524"/>
                  </a:solidFill>
                </a:defRPr>
              </a:pPr>
            </a:p>
          </p:txBody>
        </p:sp>
      </p:grpSp>
      <p:grpSp>
        <p:nvGrpSpPr>
          <p:cNvPr id="284" name="Grouper"/>
          <p:cNvGrpSpPr/>
          <p:nvPr/>
        </p:nvGrpSpPr>
        <p:grpSpPr>
          <a:xfrm>
            <a:off x="14335073" y="2986768"/>
            <a:ext cx="83768" cy="10279632"/>
            <a:chOff x="0" y="0"/>
            <a:chExt cx="83767" cy="10279630"/>
          </a:xfrm>
        </p:grpSpPr>
        <p:sp>
          <p:nvSpPr>
            <p:cNvPr id="280" name="Rectangle 20"/>
            <p:cNvSpPr/>
            <p:nvPr/>
          </p:nvSpPr>
          <p:spPr>
            <a:xfrm rot="5400000">
              <a:off x="-1217768" y="1217767"/>
              <a:ext cx="2519303" cy="83768"/>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81" name="Rectangle 21"/>
            <p:cNvSpPr/>
            <p:nvPr/>
          </p:nvSpPr>
          <p:spPr>
            <a:xfrm rot="5400000">
              <a:off x="-1217768" y="3804543"/>
              <a:ext cx="2519303" cy="83768"/>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82" name="Rectangle 22"/>
            <p:cNvSpPr/>
            <p:nvPr/>
          </p:nvSpPr>
          <p:spPr>
            <a:xfrm rot="5400000">
              <a:off x="-1217768" y="6391319"/>
              <a:ext cx="2519303" cy="83768"/>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83" name="Rectangle 23"/>
            <p:cNvSpPr/>
            <p:nvPr/>
          </p:nvSpPr>
          <p:spPr>
            <a:xfrm rot="5400000">
              <a:off x="-1217768" y="8978096"/>
              <a:ext cx="2519303" cy="83768"/>
            </a:xfrm>
            <a:prstGeom prst="rect">
              <a:avLst/>
            </a:prstGeom>
            <a:solidFill>
              <a:srgbClr val="3F50B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285"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6118769" y="4115372"/>
            <a:ext cx="7915554" cy="808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Trebuchet MS"/>
                <a:ea typeface="Trebuchet MS"/>
                <a:cs typeface="Trebuchet MS"/>
                <a:sym typeface="Trebuchet MS"/>
              </a:defRPr>
            </a:lvl1pPr>
          </a:lstStyle>
          <a:p>
            <a:pPr/>
            <a:r>
              <a:t>Comme nous l’avons vu précédemment, l’analyse des corrélations entre les variables continue nous on conduit et identifier deux variables fortement corrélé VALUE et MORTDUE après étude de l’information value nous avons décidé de conserver la variable VALUE qui à une IV très supérieur à celui de MORTDUE dans le même temps nous nous sommes proposer de construire une nouvelle variable LTV (Ratio Prêt-Valeur) qui le rapport entre le montant de l’hypothèque et la valeur estimé de la propriété. De plus les variables retenu à l’issu de la réalisation des test d’ANOVA et de KHI-2 on des IV assez important ce est assez rassurant pour la suite de l’analyse.</a:t>
            </a:r>
          </a:p>
        </p:txBody>
      </p:sp>
      <p:grpSp>
        <p:nvGrpSpPr>
          <p:cNvPr id="288" name="Groupe 2"/>
          <p:cNvGrpSpPr/>
          <p:nvPr/>
        </p:nvGrpSpPr>
        <p:grpSpPr>
          <a:xfrm>
            <a:off x="456969" y="9300068"/>
            <a:ext cx="6933836" cy="4040993"/>
            <a:chOff x="0" y="0"/>
            <a:chExt cx="6933834" cy="4040991"/>
          </a:xfrm>
        </p:grpSpPr>
        <p:pic>
          <p:nvPicPr>
            <p:cNvPr id="286" name="Image 1" descr="Image 1"/>
            <p:cNvPicPr>
              <a:picLocks noChangeAspect="1"/>
            </p:cNvPicPr>
            <p:nvPr/>
          </p:nvPicPr>
          <p:blipFill>
            <a:blip r:embed="rId2">
              <a:extLst/>
            </a:blip>
            <a:stretch>
              <a:fillRect/>
            </a:stretch>
          </p:blipFill>
          <p:spPr>
            <a:xfrm>
              <a:off x="0" y="0"/>
              <a:ext cx="4896298" cy="3780000"/>
            </a:xfrm>
            <a:prstGeom prst="rect">
              <a:avLst/>
            </a:prstGeom>
            <a:ln w="12700" cap="flat">
              <a:noFill/>
              <a:miter lim="400000"/>
            </a:ln>
            <a:effectLst/>
          </p:spPr>
        </p:pic>
        <p:sp>
          <p:nvSpPr>
            <p:cNvPr id="287" name="write another line here…"/>
            <p:cNvSpPr txBox="1"/>
            <p:nvPr/>
          </p:nvSpPr>
          <p:spPr>
            <a:xfrm>
              <a:off x="0" y="3517755"/>
              <a:ext cx="6933835" cy="523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nSpc>
                  <a:spcPct val="150000"/>
                </a:lnSpc>
                <a:defRPr b="1" sz="2800">
                  <a:solidFill>
                    <a:srgbClr val="005180"/>
                  </a:solidFill>
                </a:defRPr>
              </a:pPr>
              <a:r>
                <a:t>Table</a:t>
              </a:r>
              <a:r>
                <a:rPr sz="2400"/>
                <a:t> 8</a:t>
              </a:r>
              <a:r>
                <a:rPr sz="2400">
                  <a:solidFill>
                    <a:srgbClr val="000000"/>
                  </a:solidFill>
                </a:rPr>
                <a:t> : </a:t>
              </a:r>
              <a:r>
                <a:rPr i="1" sz="2400">
                  <a:solidFill>
                    <a:srgbClr val="000000"/>
                  </a:solidFill>
                </a:rPr>
                <a:t>Tableau recapitulative de</a:t>
              </a:r>
              <a:r>
                <a:rPr i="1" sz="2400">
                  <a:solidFill>
                    <a:srgbClr val="000000"/>
                  </a:solidFill>
                </a:rPr>
                <a:t>s IV</a:t>
              </a:r>
            </a:p>
          </p:txBody>
        </p:sp>
      </p:grpSp>
      <p:sp>
        <p:nvSpPr>
          <p:cNvPr id="289" name="Le test de d’ANOVA est utilisé pour tester l’hypothèse nulle d’absence de relation entre variable continue et variables catégorique . Dans notre cas on va étudier s’il y a dépendance entre notre variable à expliquer le défaut et nos variables continue."/>
          <p:cNvSpPr txBox="1"/>
          <p:nvPr/>
        </p:nvSpPr>
        <p:spPr>
          <a:xfrm>
            <a:off x="16266359" y="6467111"/>
            <a:ext cx="7546529" cy="433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atin typeface="Trebuchet MS"/>
                <a:ea typeface="Trebuchet MS"/>
                <a:cs typeface="Trebuchet MS"/>
                <a:sym typeface="Trebuchet MS"/>
              </a:defRPr>
            </a:lvl1pPr>
          </a:lstStyle>
          <a:p>
            <a:pPr/>
            <a:r>
              <a:t>Comme nous l’avons vu précédemment, l’analyse des corrélations entre les variables continue nous on conduit et identifier deux variables fortement corrélé VALUE et MORTDUE après étude de l’information value nous avons décidé de conserver la variable VALUE qui à une IV très supérieur à celui de MORTDUE dans le même</a:t>
            </a:r>
          </a:p>
        </p:txBody>
      </p:sp>
      <p:pic>
        <p:nvPicPr>
          <p:cNvPr id="290" name="20 20" descr="20 20"/>
          <p:cNvPicPr>
            <a:picLocks noChangeAspect="0"/>
          </p:cNvPicPr>
          <p:nvPr/>
        </p:nvPicPr>
        <p:blipFill>
          <a:blip r:embed="rId3">
            <a:extLst/>
          </a:blip>
          <a:stretch>
            <a:fillRect/>
          </a:stretch>
        </p:blipFill>
        <p:spPr>
          <a:xfrm>
            <a:off x="-58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71"/>
                                        </p:tgtEl>
                                        <p:attrNameLst>
                                          <p:attrName>style.visibility</p:attrName>
                                        </p:attrNameLst>
                                      </p:cBhvr>
                                      <p:to>
                                        <p:strVal val="visible"/>
                                      </p:to>
                                    </p:set>
                                    <p:anim calcmode="lin" valueType="num">
                                      <p:cBhvr>
                                        <p:cTn id="7" dur="1000" fill="hold"/>
                                        <p:tgtEl>
                                          <p:spTgt spid="271"/>
                                        </p:tgtEl>
                                        <p:attrNameLst>
                                          <p:attrName>ppt_x</p:attrName>
                                        </p:attrNameLst>
                                      </p:cBhvr>
                                      <p:tavLst>
                                        <p:tav tm="0">
                                          <p:val>
                                            <p:strVal val="0-#ppt_w/2"/>
                                          </p:val>
                                        </p:tav>
                                        <p:tav tm="100000">
                                          <p:val>
                                            <p:strVal val="#ppt_x"/>
                                          </p:val>
                                        </p:tav>
                                      </p:tavLst>
                                    </p:anim>
                                    <p:anim calcmode="lin" valueType="num">
                                      <p:cBhvr>
                                        <p:cTn id="8" dur="1000" fill="hold"/>
                                        <p:tgtEl>
                                          <p:spTgt spid="2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7" grpId="2" fill="hold">
                                  <p:stCondLst>
                                    <p:cond delay="0"/>
                                  </p:stCondLst>
                                  <p:iterate type="el" backwards="0">
                                    <p:tmAbs val="0"/>
                                  </p:iterate>
                                  <p:childTnLst>
                                    <p:set>
                                      <p:cBhvr>
                                        <p:cTn id="12" fill="hold"/>
                                        <p:tgtEl>
                                          <p:spTgt spid="279"/>
                                        </p:tgtEl>
                                        <p:attrNameLst>
                                          <p:attrName>style.visibility</p:attrName>
                                        </p:attrNameLst>
                                      </p:cBhvr>
                                      <p:to>
                                        <p:strVal val="visible"/>
                                      </p:to>
                                    </p:set>
                                    <p:anim calcmode="lin" valueType="num">
                                      <p:cBhvr>
                                        <p:cTn id="13" dur="1500" fill="hold"/>
                                        <p:tgtEl>
                                          <p:spTgt spid="279"/>
                                        </p:tgtEl>
                                        <p:attrNameLst>
                                          <p:attrName>ppt_x</p:attrName>
                                        </p:attrNameLst>
                                      </p:cBhvr>
                                      <p:tavLst>
                                        <p:tav tm="0">
                                          <p:val>
                                            <p:strVal val="#ppt_x"/>
                                          </p:val>
                                        </p:tav>
                                        <p:tav tm="100000">
                                          <p:val>
                                            <p:strVal val="#ppt_x"/>
                                          </p:val>
                                        </p:tav>
                                      </p:tavLst>
                                    </p:anim>
                                    <p:anim calcmode="lin" valueType="num">
                                      <p:cBhvr>
                                        <p:cTn id="14" dur="1500" fill="hold"/>
                                        <p:tgtEl>
                                          <p:spTgt spid="27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290"/>
                                        </p:tgtEl>
                                        <p:attrNameLst>
                                          <p:attrName>style.visibility</p:attrName>
                                        </p:attrNameLst>
                                      </p:cBhvr>
                                      <p:to>
                                        <p:strVal val="visible"/>
                                      </p:to>
                                    </p:set>
                                    <p:anim calcmode="lin" valueType="num">
                                      <p:cBhvr>
                                        <p:cTn id="19" dur="1000" fill="hold"/>
                                        <p:tgtEl>
                                          <p:spTgt spid="290"/>
                                        </p:tgtEl>
                                        <p:attrNameLst>
                                          <p:attrName>ppt_x</p:attrName>
                                        </p:attrNameLst>
                                      </p:cBhvr>
                                      <p:tavLst>
                                        <p:tav tm="0">
                                          <p:val>
                                            <p:strVal val="#ppt_x"/>
                                          </p:val>
                                        </p:tav>
                                        <p:tav tm="100000">
                                          <p:val>
                                            <p:strVal val="#ppt_x"/>
                                          </p:val>
                                        </p:tav>
                                      </p:tavLst>
                                    </p:anim>
                                    <p:anim calcmode="lin" valueType="num">
                                      <p:cBhvr>
                                        <p:cTn id="20" dur="1000" fill="hold"/>
                                        <p:tgtEl>
                                          <p:spTgt spid="2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9" grpId="2"/>
      <p:bldP build="whole" bldLvl="1" animBg="1" rev="0" advAuto="0" spid="271" grpId="1"/>
      <p:bldP build="whole" bldLvl="1" animBg="1" rev="0" advAuto="0" spid="290" grpId="3"/>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our company values"/>
          <p:cNvSpPr txBox="1"/>
          <p:nvPr/>
        </p:nvSpPr>
        <p:spPr>
          <a:xfrm>
            <a:off x="2937992" y="454175"/>
            <a:ext cx="14295110" cy="17676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6000">
                <a:latin typeface="Rockwell Bold"/>
                <a:ea typeface="Rockwell Bold"/>
                <a:cs typeface="Rockwell Bold"/>
                <a:sym typeface="Rockwell Bold"/>
              </a:defRPr>
            </a:lvl1pPr>
          </a:lstStyle>
          <a:p>
            <a:pPr/>
            <a:r>
              <a:t>Sélection des variables &amp; construction d’échantillon final</a:t>
            </a:r>
          </a:p>
        </p:txBody>
      </p:sp>
      <p:grpSp>
        <p:nvGrpSpPr>
          <p:cNvPr id="300" name="Grouper"/>
          <p:cNvGrpSpPr/>
          <p:nvPr/>
        </p:nvGrpSpPr>
        <p:grpSpPr>
          <a:xfrm>
            <a:off x="653777" y="2888426"/>
            <a:ext cx="2580259" cy="2580256"/>
            <a:chOff x="-1" y="0"/>
            <a:chExt cx="2580258" cy="2580255"/>
          </a:xfrm>
        </p:grpSpPr>
        <p:grpSp>
          <p:nvGrpSpPr>
            <p:cNvPr id="295" name="Oval 25"/>
            <p:cNvGrpSpPr/>
            <p:nvPr/>
          </p:nvGrpSpPr>
          <p:grpSpPr>
            <a:xfrm>
              <a:off x="-2" y="-1"/>
              <a:ext cx="2580259" cy="2580256"/>
              <a:chOff x="-1" y="0"/>
              <a:chExt cx="2580258" cy="2580255"/>
            </a:xfrm>
          </p:grpSpPr>
          <p:sp>
            <p:nvSpPr>
              <p:cNvPr id="293" name="Cercle"/>
              <p:cNvSpPr/>
              <p:nvPr/>
            </p:nvSpPr>
            <p:spPr>
              <a:xfrm>
                <a:off x="-2" y="-1"/>
                <a:ext cx="2580259" cy="2580256"/>
              </a:xfrm>
              <a:prstGeom prst="ellipse">
                <a:avLst/>
              </a:prstGeom>
              <a:solidFill>
                <a:srgbClr val="9B27AF">
                  <a:alpha val="80000"/>
                </a:srgbClr>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294" name="Approche automatique par la méthode de LASSO"/>
              <p:cNvSpPr txBox="1"/>
              <p:nvPr/>
            </p:nvSpPr>
            <p:spPr>
              <a:xfrm>
                <a:off x="305738" y="922157"/>
                <a:ext cx="1968780" cy="1209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b="1" sz="1800">
                    <a:solidFill>
                      <a:srgbClr val="FFFFFF"/>
                    </a:solidFill>
                  </a:defRPr>
                </a:lvl1pPr>
              </a:lstStyle>
              <a:p>
                <a:pPr/>
                <a:r>
                  <a:t>Approche automatique par la méthode de LASSO </a:t>
                </a:r>
              </a:p>
            </p:txBody>
          </p:sp>
        </p:grpSp>
        <p:grpSp>
          <p:nvGrpSpPr>
            <p:cNvPr id="298" name="Oval 30"/>
            <p:cNvGrpSpPr/>
            <p:nvPr/>
          </p:nvGrpSpPr>
          <p:grpSpPr>
            <a:xfrm>
              <a:off x="88914" y="1883764"/>
              <a:ext cx="343119" cy="343117"/>
              <a:chOff x="0" y="0"/>
              <a:chExt cx="343118" cy="343115"/>
            </a:xfrm>
          </p:grpSpPr>
          <p:sp>
            <p:nvSpPr>
              <p:cNvPr id="296" name="Cercle"/>
              <p:cNvSpPr/>
              <p:nvPr/>
            </p:nvSpPr>
            <p:spPr>
              <a:xfrm>
                <a:off x="-1" y="0"/>
                <a:ext cx="343120" cy="343117"/>
              </a:xfrm>
              <a:prstGeom prst="ellipse">
                <a:avLst/>
              </a:prstGeom>
              <a:solidFill>
                <a:srgbClr val="9B27AF"/>
              </a:solidFill>
              <a:ln w="12700" cap="flat">
                <a:noFill/>
                <a:miter lim="400000"/>
              </a:ln>
              <a:effectLst/>
            </p:spPr>
            <p:txBody>
              <a:bodyPr wrap="square" lIns="45718" tIns="45718" rIns="45718" bIns="45718" numCol="1" anchor="ctr">
                <a:noAutofit/>
              </a:bodyPr>
              <a:lstStyle/>
              <a:p>
                <a:pPr algn="ctr" defTabSz="914400">
                  <a:lnSpc>
                    <a:spcPct val="80000"/>
                  </a:lnSpc>
                  <a:defRPr sz="1800">
                    <a:solidFill>
                      <a:srgbClr val="FFFFFF"/>
                    </a:solidFill>
                  </a:defRPr>
                </a:pPr>
              </a:p>
            </p:txBody>
          </p:sp>
          <p:sp>
            <p:nvSpPr>
              <p:cNvPr id="297" name="03"/>
              <p:cNvSpPr txBox="1"/>
              <p:nvPr/>
            </p:nvSpPr>
            <p:spPr>
              <a:xfrm>
                <a:off x="50247" y="95356"/>
                <a:ext cx="242624" cy="15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lnSpc>
                    <a:spcPct val="80000"/>
                  </a:lnSpc>
                  <a:defRPr b="1" sz="1000">
                    <a:solidFill>
                      <a:srgbClr val="FFFFFF"/>
                    </a:solidFill>
                  </a:defRPr>
                </a:lvl1pPr>
              </a:lstStyle>
              <a:p>
                <a:pPr/>
                <a:r>
                  <a:t>03</a:t>
                </a:r>
              </a:p>
            </p:txBody>
          </p:sp>
        </p:grpSp>
        <p:sp>
          <p:nvSpPr>
            <p:cNvPr id="299" name="Freeform 1137"/>
            <p:cNvSpPr/>
            <p:nvPr/>
          </p:nvSpPr>
          <p:spPr>
            <a:xfrm>
              <a:off x="1034409" y="264721"/>
              <a:ext cx="547690" cy="5318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25" y="1823"/>
                  </a:moveTo>
                  <a:cubicBezTo>
                    <a:pt x="17010" y="1823"/>
                    <a:pt x="17010" y="1823"/>
                    <a:pt x="17010" y="1823"/>
                  </a:cubicBezTo>
                  <a:cubicBezTo>
                    <a:pt x="13905" y="0"/>
                    <a:pt x="13905" y="0"/>
                    <a:pt x="13905" y="0"/>
                  </a:cubicBezTo>
                  <a:cubicBezTo>
                    <a:pt x="13770" y="0"/>
                    <a:pt x="13635" y="0"/>
                    <a:pt x="13500" y="0"/>
                  </a:cubicBezTo>
                  <a:cubicBezTo>
                    <a:pt x="13365" y="140"/>
                    <a:pt x="13365" y="281"/>
                    <a:pt x="13365" y="421"/>
                  </a:cubicBezTo>
                  <a:cubicBezTo>
                    <a:pt x="13365" y="701"/>
                    <a:pt x="13365" y="701"/>
                    <a:pt x="13365" y="701"/>
                  </a:cubicBezTo>
                  <a:cubicBezTo>
                    <a:pt x="10395" y="701"/>
                    <a:pt x="10395" y="701"/>
                    <a:pt x="10395" y="701"/>
                  </a:cubicBezTo>
                  <a:cubicBezTo>
                    <a:pt x="10395" y="1823"/>
                    <a:pt x="10395" y="1823"/>
                    <a:pt x="10395" y="1823"/>
                  </a:cubicBezTo>
                  <a:cubicBezTo>
                    <a:pt x="675" y="1823"/>
                    <a:pt x="675" y="1823"/>
                    <a:pt x="675" y="1823"/>
                  </a:cubicBezTo>
                  <a:cubicBezTo>
                    <a:pt x="270" y="1823"/>
                    <a:pt x="0" y="2244"/>
                    <a:pt x="0" y="2665"/>
                  </a:cubicBezTo>
                  <a:cubicBezTo>
                    <a:pt x="0" y="19075"/>
                    <a:pt x="0" y="19075"/>
                    <a:pt x="0" y="19075"/>
                  </a:cubicBezTo>
                  <a:cubicBezTo>
                    <a:pt x="0" y="19496"/>
                    <a:pt x="270" y="19777"/>
                    <a:pt x="675" y="19777"/>
                  </a:cubicBezTo>
                  <a:cubicBezTo>
                    <a:pt x="675" y="19777"/>
                    <a:pt x="675" y="19777"/>
                    <a:pt x="675" y="19777"/>
                  </a:cubicBezTo>
                  <a:cubicBezTo>
                    <a:pt x="675" y="21319"/>
                    <a:pt x="675" y="21319"/>
                    <a:pt x="675" y="21319"/>
                  </a:cubicBezTo>
                  <a:cubicBezTo>
                    <a:pt x="4320" y="21319"/>
                    <a:pt x="4320" y="21319"/>
                    <a:pt x="4320" y="21319"/>
                  </a:cubicBezTo>
                  <a:cubicBezTo>
                    <a:pt x="4320" y="19777"/>
                    <a:pt x="4320" y="19777"/>
                    <a:pt x="4320" y="19777"/>
                  </a:cubicBezTo>
                  <a:cubicBezTo>
                    <a:pt x="10395" y="19777"/>
                    <a:pt x="10395" y="19777"/>
                    <a:pt x="10395" y="19777"/>
                  </a:cubicBezTo>
                  <a:cubicBezTo>
                    <a:pt x="10395" y="20899"/>
                    <a:pt x="10395" y="20899"/>
                    <a:pt x="10395" y="20899"/>
                  </a:cubicBezTo>
                  <a:cubicBezTo>
                    <a:pt x="13365" y="20899"/>
                    <a:pt x="13365" y="20899"/>
                    <a:pt x="13365" y="20899"/>
                  </a:cubicBezTo>
                  <a:cubicBezTo>
                    <a:pt x="13365" y="21179"/>
                    <a:pt x="13365" y="21179"/>
                    <a:pt x="13365" y="21179"/>
                  </a:cubicBezTo>
                  <a:cubicBezTo>
                    <a:pt x="13365" y="21319"/>
                    <a:pt x="13365" y="21460"/>
                    <a:pt x="13500" y="21600"/>
                  </a:cubicBezTo>
                  <a:cubicBezTo>
                    <a:pt x="13635" y="21600"/>
                    <a:pt x="13635" y="21600"/>
                    <a:pt x="13770" y="21600"/>
                  </a:cubicBezTo>
                  <a:cubicBezTo>
                    <a:pt x="13770" y="21600"/>
                    <a:pt x="13905" y="21600"/>
                    <a:pt x="13905" y="21600"/>
                  </a:cubicBezTo>
                  <a:cubicBezTo>
                    <a:pt x="16875" y="19777"/>
                    <a:pt x="16875" y="19777"/>
                    <a:pt x="16875" y="19777"/>
                  </a:cubicBezTo>
                  <a:cubicBezTo>
                    <a:pt x="17280" y="19777"/>
                    <a:pt x="17280" y="19777"/>
                    <a:pt x="17280" y="19777"/>
                  </a:cubicBezTo>
                  <a:cubicBezTo>
                    <a:pt x="17280" y="21319"/>
                    <a:pt x="17280" y="21319"/>
                    <a:pt x="17280" y="21319"/>
                  </a:cubicBezTo>
                  <a:cubicBezTo>
                    <a:pt x="20925" y="21319"/>
                    <a:pt x="20925" y="21319"/>
                    <a:pt x="20925" y="21319"/>
                  </a:cubicBezTo>
                  <a:cubicBezTo>
                    <a:pt x="20925" y="19777"/>
                    <a:pt x="20925" y="19777"/>
                    <a:pt x="20925" y="19777"/>
                  </a:cubicBezTo>
                  <a:cubicBezTo>
                    <a:pt x="20925" y="19777"/>
                    <a:pt x="20925" y="19777"/>
                    <a:pt x="20925" y="19777"/>
                  </a:cubicBezTo>
                  <a:cubicBezTo>
                    <a:pt x="21330" y="19777"/>
                    <a:pt x="21600" y="19496"/>
                    <a:pt x="21600" y="19075"/>
                  </a:cubicBezTo>
                  <a:cubicBezTo>
                    <a:pt x="21600" y="2665"/>
                    <a:pt x="21600" y="2665"/>
                    <a:pt x="21600" y="2665"/>
                  </a:cubicBezTo>
                  <a:cubicBezTo>
                    <a:pt x="21600" y="2244"/>
                    <a:pt x="21330" y="1823"/>
                    <a:pt x="20925" y="1823"/>
                  </a:cubicBezTo>
                  <a:close/>
                  <a:moveTo>
                    <a:pt x="3645" y="20618"/>
                  </a:moveTo>
                  <a:cubicBezTo>
                    <a:pt x="1485" y="20618"/>
                    <a:pt x="1485" y="20618"/>
                    <a:pt x="1485" y="20618"/>
                  </a:cubicBezTo>
                  <a:cubicBezTo>
                    <a:pt x="1485" y="19777"/>
                    <a:pt x="1485" y="19777"/>
                    <a:pt x="1485" y="19777"/>
                  </a:cubicBezTo>
                  <a:cubicBezTo>
                    <a:pt x="3645" y="19777"/>
                    <a:pt x="3645" y="19777"/>
                    <a:pt x="3645" y="19777"/>
                  </a:cubicBezTo>
                  <a:lnTo>
                    <a:pt x="3645" y="20618"/>
                  </a:lnTo>
                  <a:close/>
                  <a:moveTo>
                    <a:pt x="4320" y="19075"/>
                  </a:moveTo>
                  <a:cubicBezTo>
                    <a:pt x="4320" y="19075"/>
                    <a:pt x="4320" y="19075"/>
                    <a:pt x="4320" y="19075"/>
                  </a:cubicBezTo>
                  <a:cubicBezTo>
                    <a:pt x="675" y="19075"/>
                    <a:pt x="675" y="19075"/>
                    <a:pt x="675" y="19075"/>
                  </a:cubicBezTo>
                  <a:cubicBezTo>
                    <a:pt x="675" y="19075"/>
                    <a:pt x="675" y="19075"/>
                    <a:pt x="675" y="19075"/>
                  </a:cubicBezTo>
                  <a:cubicBezTo>
                    <a:pt x="675" y="2665"/>
                    <a:pt x="675" y="2665"/>
                    <a:pt x="675" y="2665"/>
                  </a:cubicBezTo>
                  <a:cubicBezTo>
                    <a:pt x="10395" y="2665"/>
                    <a:pt x="10395" y="2665"/>
                    <a:pt x="10395" y="2665"/>
                  </a:cubicBezTo>
                  <a:cubicBezTo>
                    <a:pt x="10395" y="3366"/>
                    <a:pt x="10395" y="3366"/>
                    <a:pt x="10395" y="3366"/>
                  </a:cubicBezTo>
                  <a:cubicBezTo>
                    <a:pt x="2295" y="3366"/>
                    <a:pt x="2295" y="3366"/>
                    <a:pt x="2295" y="3366"/>
                  </a:cubicBezTo>
                  <a:cubicBezTo>
                    <a:pt x="1755" y="3366"/>
                    <a:pt x="1485" y="3787"/>
                    <a:pt x="1485" y="4208"/>
                  </a:cubicBezTo>
                  <a:cubicBezTo>
                    <a:pt x="1485" y="17392"/>
                    <a:pt x="1485" y="17392"/>
                    <a:pt x="1485" y="17392"/>
                  </a:cubicBezTo>
                  <a:cubicBezTo>
                    <a:pt x="1485" y="17673"/>
                    <a:pt x="1485" y="17953"/>
                    <a:pt x="1755" y="18094"/>
                  </a:cubicBezTo>
                  <a:cubicBezTo>
                    <a:pt x="1620" y="18374"/>
                    <a:pt x="1620" y="18374"/>
                    <a:pt x="1620" y="18374"/>
                  </a:cubicBezTo>
                  <a:cubicBezTo>
                    <a:pt x="2295" y="18374"/>
                    <a:pt x="2295" y="18374"/>
                    <a:pt x="2295" y="18374"/>
                  </a:cubicBezTo>
                  <a:cubicBezTo>
                    <a:pt x="7020" y="18374"/>
                    <a:pt x="7020" y="18374"/>
                    <a:pt x="7020" y="18374"/>
                  </a:cubicBezTo>
                  <a:cubicBezTo>
                    <a:pt x="8505" y="18374"/>
                    <a:pt x="8505" y="18374"/>
                    <a:pt x="8505" y="18374"/>
                  </a:cubicBezTo>
                  <a:cubicBezTo>
                    <a:pt x="10395" y="18374"/>
                    <a:pt x="10395" y="18374"/>
                    <a:pt x="10395" y="18374"/>
                  </a:cubicBezTo>
                  <a:cubicBezTo>
                    <a:pt x="10395" y="19075"/>
                    <a:pt x="10395" y="19075"/>
                    <a:pt x="10395" y="19075"/>
                  </a:cubicBezTo>
                  <a:lnTo>
                    <a:pt x="4320" y="19075"/>
                  </a:lnTo>
                  <a:close/>
                  <a:moveTo>
                    <a:pt x="10395" y="7434"/>
                  </a:moveTo>
                  <a:cubicBezTo>
                    <a:pt x="7695" y="7434"/>
                    <a:pt x="7695" y="7434"/>
                    <a:pt x="7695" y="7434"/>
                  </a:cubicBezTo>
                  <a:cubicBezTo>
                    <a:pt x="6210" y="10800"/>
                    <a:pt x="6210" y="10800"/>
                    <a:pt x="6210" y="10800"/>
                  </a:cubicBezTo>
                  <a:cubicBezTo>
                    <a:pt x="5535" y="10800"/>
                    <a:pt x="5535" y="10800"/>
                    <a:pt x="5535" y="10800"/>
                  </a:cubicBezTo>
                  <a:cubicBezTo>
                    <a:pt x="4050" y="14166"/>
                    <a:pt x="4050" y="14166"/>
                    <a:pt x="4050" y="14166"/>
                  </a:cubicBezTo>
                  <a:cubicBezTo>
                    <a:pt x="3375" y="14166"/>
                    <a:pt x="3375" y="14166"/>
                    <a:pt x="3375" y="14166"/>
                  </a:cubicBezTo>
                  <a:cubicBezTo>
                    <a:pt x="2160" y="16971"/>
                    <a:pt x="2160" y="16971"/>
                    <a:pt x="2160" y="16971"/>
                  </a:cubicBezTo>
                  <a:cubicBezTo>
                    <a:pt x="2160" y="4208"/>
                    <a:pt x="2160" y="4208"/>
                    <a:pt x="2160" y="4208"/>
                  </a:cubicBezTo>
                  <a:cubicBezTo>
                    <a:pt x="2160" y="4208"/>
                    <a:pt x="2160" y="4068"/>
                    <a:pt x="2295" y="4068"/>
                  </a:cubicBezTo>
                  <a:cubicBezTo>
                    <a:pt x="10395" y="4068"/>
                    <a:pt x="10395" y="4068"/>
                    <a:pt x="10395" y="4068"/>
                  </a:cubicBezTo>
                  <a:lnTo>
                    <a:pt x="10395" y="7434"/>
                  </a:lnTo>
                  <a:close/>
                  <a:moveTo>
                    <a:pt x="3780" y="15008"/>
                  </a:moveTo>
                  <a:cubicBezTo>
                    <a:pt x="6210" y="15008"/>
                    <a:pt x="6210" y="15008"/>
                    <a:pt x="6210" y="15008"/>
                  </a:cubicBezTo>
                  <a:cubicBezTo>
                    <a:pt x="7290" y="17532"/>
                    <a:pt x="7290" y="17532"/>
                    <a:pt x="7290" y="17532"/>
                  </a:cubicBezTo>
                  <a:cubicBezTo>
                    <a:pt x="7290" y="17532"/>
                    <a:pt x="7290" y="17532"/>
                    <a:pt x="7290" y="17532"/>
                  </a:cubicBezTo>
                  <a:cubicBezTo>
                    <a:pt x="2700" y="17532"/>
                    <a:pt x="2700" y="17532"/>
                    <a:pt x="2700" y="17532"/>
                  </a:cubicBezTo>
                  <a:lnTo>
                    <a:pt x="3780" y="15008"/>
                  </a:lnTo>
                  <a:close/>
                  <a:moveTo>
                    <a:pt x="5940" y="11642"/>
                  </a:moveTo>
                  <a:cubicBezTo>
                    <a:pt x="8370" y="11642"/>
                    <a:pt x="8370" y="11642"/>
                    <a:pt x="8370" y="11642"/>
                  </a:cubicBezTo>
                  <a:cubicBezTo>
                    <a:pt x="9585" y="14166"/>
                    <a:pt x="9585" y="14166"/>
                    <a:pt x="9585" y="14166"/>
                  </a:cubicBezTo>
                  <a:cubicBezTo>
                    <a:pt x="8775" y="14166"/>
                    <a:pt x="8775" y="14166"/>
                    <a:pt x="8775" y="14166"/>
                  </a:cubicBezTo>
                  <a:cubicBezTo>
                    <a:pt x="6750" y="14166"/>
                    <a:pt x="6750" y="14166"/>
                    <a:pt x="6750" y="14166"/>
                  </a:cubicBezTo>
                  <a:cubicBezTo>
                    <a:pt x="4860" y="14166"/>
                    <a:pt x="4860" y="14166"/>
                    <a:pt x="4860" y="14166"/>
                  </a:cubicBezTo>
                  <a:lnTo>
                    <a:pt x="5940" y="11642"/>
                  </a:lnTo>
                  <a:close/>
                  <a:moveTo>
                    <a:pt x="8505" y="15008"/>
                  </a:moveTo>
                  <a:cubicBezTo>
                    <a:pt x="7695" y="16551"/>
                    <a:pt x="7695" y="16551"/>
                    <a:pt x="7695" y="16551"/>
                  </a:cubicBezTo>
                  <a:cubicBezTo>
                    <a:pt x="7020" y="15008"/>
                    <a:pt x="7020" y="15008"/>
                    <a:pt x="7020" y="15008"/>
                  </a:cubicBezTo>
                  <a:cubicBezTo>
                    <a:pt x="8505" y="15008"/>
                    <a:pt x="8505" y="15008"/>
                    <a:pt x="8505" y="15008"/>
                  </a:cubicBezTo>
                  <a:close/>
                  <a:moveTo>
                    <a:pt x="8100" y="17532"/>
                  </a:moveTo>
                  <a:cubicBezTo>
                    <a:pt x="9180" y="15008"/>
                    <a:pt x="9180" y="15008"/>
                    <a:pt x="9180" y="15008"/>
                  </a:cubicBezTo>
                  <a:cubicBezTo>
                    <a:pt x="10395" y="15008"/>
                    <a:pt x="10395" y="15008"/>
                    <a:pt x="10395" y="15008"/>
                  </a:cubicBezTo>
                  <a:cubicBezTo>
                    <a:pt x="10395" y="17532"/>
                    <a:pt x="10395" y="17532"/>
                    <a:pt x="10395" y="17532"/>
                  </a:cubicBezTo>
                  <a:cubicBezTo>
                    <a:pt x="8100" y="17532"/>
                    <a:pt x="8100" y="17532"/>
                    <a:pt x="8100" y="17532"/>
                  </a:cubicBezTo>
                  <a:close/>
                  <a:moveTo>
                    <a:pt x="10260" y="14166"/>
                  </a:moveTo>
                  <a:cubicBezTo>
                    <a:pt x="9180" y="11642"/>
                    <a:pt x="9180" y="11642"/>
                    <a:pt x="9180" y="11642"/>
                  </a:cubicBezTo>
                  <a:cubicBezTo>
                    <a:pt x="10395" y="11642"/>
                    <a:pt x="10395" y="11642"/>
                    <a:pt x="10395" y="11642"/>
                  </a:cubicBezTo>
                  <a:cubicBezTo>
                    <a:pt x="10395" y="14166"/>
                    <a:pt x="10395" y="14166"/>
                    <a:pt x="10395" y="14166"/>
                  </a:cubicBezTo>
                  <a:lnTo>
                    <a:pt x="10260" y="14166"/>
                  </a:lnTo>
                  <a:close/>
                  <a:moveTo>
                    <a:pt x="10395" y="10800"/>
                  </a:moveTo>
                  <a:cubicBezTo>
                    <a:pt x="8910" y="10800"/>
                    <a:pt x="8910" y="10800"/>
                    <a:pt x="8910" y="10800"/>
                  </a:cubicBezTo>
                  <a:cubicBezTo>
                    <a:pt x="7020" y="10800"/>
                    <a:pt x="7020" y="10800"/>
                    <a:pt x="7020" y="10800"/>
                  </a:cubicBezTo>
                  <a:cubicBezTo>
                    <a:pt x="8100" y="8275"/>
                    <a:pt x="8100" y="8275"/>
                    <a:pt x="8100" y="8275"/>
                  </a:cubicBezTo>
                  <a:cubicBezTo>
                    <a:pt x="10395" y="8275"/>
                    <a:pt x="10395" y="8275"/>
                    <a:pt x="10395" y="8275"/>
                  </a:cubicBezTo>
                  <a:lnTo>
                    <a:pt x="10395" y="10800"/>
                  </a:lnTo>
                  <a:close/>
                  <a:moveTo>
                    <a:pt x="11205" y="20197"/>
                  </a:moveTo>
                  <a:cubicBezTo>
                    <a:pt x="11205" y="19777"/>
                    <a:pt x="11205" y="19777"/>
                    <a:pt x="11205" y="19777"/>
                  </a:cubicBezTo>
                  <a:cubicBezTo>
                    <a:pt x="11205" y="18374"/>
                    <a:pt x="11205" y="18374"/>
                    <a:pt x="11205" y="18374"/>
                  </a:cubicBezTo>
                  <a:cubicBezTo>
                    <a:pt x="11205" y="14166"/>
                    <a:pt x="11205" y="14166"/>
                    <a:pt x="11205" y="14166"/>
                  </a:cubicBezTo>
                  <a:cubicBezTo>
                    <a:pt x="11205" y="11642"/>
                    <a:pt x="11205" y="11642"/>
                    <a:pt x="11205" y="11642"/>
                  </a:cubicBezTo>
                  <a:cubicBezTo>
                    <a:pt x="11205" y="7434"/>
                    <a:pt x="11205" y="7434"/>
                    <a:pt x="11205" y="7434"/>
                  </a:cubicBezTo>
                  <a:cubicBezTo>
                    <a:pt x="11205" y="3366"/>
                    <a:pt x="11205" y="3366"/>
                    <a:pt x="11205" y="3366"/>
                  </a:cubicBezTo>
                  <a:cubicBezTo>
                    <a:pt x="11205" y="1823"/>
                    <a:pt x="11205" y="1823"/>
                    <a:pt x="11205" y="1823"/>
                  </a:cubicBezTo>
                  <a:cubicBezTo>
                    <a:pt x="11205" y="1543"/>
                    <a:pt x="11205" y="1543"/>
                    <a:pt x="11205" y="1543"/>
                  </a:cubicBezTo>
                  <a:cubicBezTo>
                    <a:pt x="13365" y="1543"/>
                    <a:pt x="13365" y="1543"/>
                    <a:pt x="13365" y="1543"/>
                  </a:cubicBezTo>
                  <a:cubicBezTo>
                    <a:pt x="13365" y="20197"/>
                    <a:pt x="13365" y="20197"/>
                    <a:pt x="13365" y="20197"/>
                  </a:cubicBezTo>
                  <a:lnTo>
                    <a:pt x="11205" y="20197"/>
                  </a:lnTo>
                  <a:close/>
                  <a:moveTo>
                    <a:pt x="14040" y="982"/>
                  </a:moveTo>
                  <a:cubicBezTo>
                    <a:pt x="15525" y="1823"/>
                    <a:pt x="15525" y="1823"/>
                    <a:pt x="15525" y="1823"/>
                  </a:cubicBezTo>
                  <a:cubicBezTo>
                    <a:pt x="15525" y="1823"/>
                    <a:pt x="15525" y="1823"/>
                    <a:pt x="15525" y="1823"/>
                  </a:cubicBezTo>
                  <a:cubicBezTo>
                    <a:pt x="19035" y="3927"/>
                    <a:pt x="19035" y="3927"/>
                    <a:pt x="19035" y="3927"/>
                  </a:cubicBezTo>
                  <a:cubicBezTo>
                    <a:pt x="19035" y="5190"/>
                    <a:pt x="19035" y="5190"/>
                    <a:pt x="19035" y="5190"/>
                  </a:cubicBezTo>
                  <a:cubicBezTo>
                    <a:pt x="18900" y="5190"/>
                    <a:pt x="18765" y="5470"/>
                    <a:pt x="18765" y="5610"/>
                  </a:cubicBezTo>
                  <a:cubicBezTo>
                    <a:pt x="18765" y="5751"/>
                    <a:pt x="18900" y="6031"/>
                    <a:pt x="19035" y="6031"/>
                  </a:cubicBezTo>
                  <a:cubicBezTo>
                    <a:pt x="19035" y="6312"/>
                    <a:pt x="19035" y="6312"/>
                    <a:pt x="19035" y="6312"/>
                  </a:cubicBezTo>
                  <a:cubicBezTo>
                    <a:pt x="18900" y="6312"/>
                    <a:pt x="18765" y="6592"/>
                    <a:pt x="18765" y="6732"/>
                  </a:cubicBezTo>
                  <a:cubicBezTo>
                    <a:pt x="18765" y="6873"/>
                    <a:pt x="18900" y="7153"/>
                    <a:pt x="19035" y="7153"/>
                  </a:cubicBezTo>
                  <a:cubicBezTo>
                    <a:pt x="19035" y="14587"/>
                    <a:pt x="19035" y="14587"/>
                    <a:pt x="19035" y="14587"/>
                  </a:cubicBezTo>
                  <a:cubicBezTo>
                    <a:pt x="18900" y="14587"/>
                    <a:pt x="18765" y="14727"/>
                    <a:pt x="18765" y="15008"/>
                  </a:cubicBezTo>
                  <a:cubicBezTo>
                    <a:pt x="18765" y="15148"/>
                    <a:pt x="18900" y="15288"/>
                    <a:pt x="19035" y="15288"/>
                  </a:cubicBezTo>
                  <a:cubicBezTo>
                    <a:pt x="19035" y="15709"/>
                    <a:pt x="19035" y="15709"/>
                    <a:pt x="19035" y="15709"/>
                  </a:cubicBezTo>
                  <a:cubicBezTo>
                    <a:pt x="18900" y="15709"/>
                    <a:pt x="18765" y="15849"/>
                    <a:pt x="18765" y="16130"/>
                  </a:cubicBezTo>
                  <a:cubicBezTo>
                    <a:pt x="18765" y="16270"/>
                    <a:pt x="18900" y="16410"/>
                    <a:pt x="19035" y="16410"/>
                  </a:cubicBezTo>
                  <a:cubicBezTo>
                    <a:pt x="19035" y="17673"/>
                    <a:pt x="19035" y="17673"/>
                    <a:pt x="19035" y="17673"/>
                  </a:cubicBezTo>
                  <a:cubicBezTo>
                    <a:pt x="14040" y="20618"/>
                    <a:pt x="14040" y="20618"/>
                    <a:pt x="14040" y="20618"/>
                  </a:cubicBezTo>
                  <a:lnTo>
                    <a:pt x="14040" y="982"/>
                  </a:lnTo>
                  <a:close/>
                  <a:moveTo>
                    <a:pt x="20115" y="20618"/>
                  </a:moveTo>
                  <a:cubicBezTo>
                    <a:pt x="17955" y="20618"/>
                    <a:pt x="17955" y="20618"/>
                    <a:pt x="17955" y="20618"/>
                  </a:cubicBezTo>
                  <a:cubicBezTo>
                    <a:pt x="17955" y="19777"/>
                    <a:pt x="17955" y="19777"/>
                    <a:pt x="17955" y="19777"/>
                  </a:cubicBezTo>
                  <a:cubicBezTo>
                    <a:pt x="20115" y="19777"/>
                    <a:pt x="20115" y="19777"/>
                    <a:pt x="20115" y="19777"/>
                  </a:cubicBezTo>
                  <a:lnTo>
                    <a:pt x="20115" y="20618"/>
                  </a:lnTo>
                  <a:close/>
                  <a:moveTo>
                    <a:pt x="20925" y="19075"/>
                  </a:moveTo>
                  <a:cubicBezTo>
                    <a:pt x="18225" y="19075"/>
                    <a:pt x="18225" y="19075"/>
                    <a:pt x="18225" y="19075"/>
                  </a:cubicBezTo>
                  <a:cubicBezTo>
                    <a:pt x="19845" y="18234"/>
                    <a:pt x="19845" y="18234"/>
                    <a:pt x="19845" y="18234"/>
                  </a:cubicBezTo>
                  <a:cubicBezTo>
                    <a:pt x="19845" y="18094"/>
                    <a:pt x="19845" y="18094"/>
                    <a:pt x="19845" y="18094"/>
                  </a:cubicBezTo>
                  <a:cubicBezTo>
                    <a:pt x="19845" y="16410"/>
                    <a:pt x="19845" y="16410"/>
                    <a:pt x="19845" y="16410"/>
                  </a:cubicBezTo>
                  <a:cubicBezTo>
                    <a:pt x="20115" y="16410"/>
                    <a:pt x="20115" y="16410"/>
                    <a:pt x="20115" y="16410"/>
                  </a:cubicBezTo>
                  <a:cubicBezTo>
                    <a:pt x="20385" y="16410"/>
                    <a:pt x="20520" y="16270"/>
                    <a:pt x="20520" y="16130"/>
                  </a:cubicBezTo>
                  <a:cubicBezTo>
                    <a:pt x="20520" y="15849"/>
                    <a:pt x="20385" y="15709"/>
                    <a:pt x="20115" y="15709"/>
                  </a:cubicBezTo>
                  <a:cubicBezTo>
                    <a:pt x="19845" y="15709"/>
                    <a:pt x="19845" y="15709"/>
                    <a:pt x="19845" y="15709"/>
                  </a:cubicBezTo>
                  <a:cubicBezTo>
                    <a:pt x="19845" y="15288"/>
                    <a:pt x="19845" y="15288"/>
                    <a:pt x="19845" y="15288"/>
                  </a:cubicBezTo>
                  <a:cubicBezTo>
                    <a:pt x="20115" y="15288"/>
                    <a:pt x="20115" y="15288"/>
                    <a:pt x="20115" y="15288"/>
                  </a:cubicBezTo>
                  <a:cubicBezTo>
                    <a:pt x="20385" y="15288"/>
                    <a:pt x="20520" y="15148"/>
                    <a:pt x="20520" y="15008"/>
                  </a:cubicBezTo>
                  <a:cubicBezTo>
                    <a:pt x="20520" y="14727"/>
                    <a:pt x="20385" y="14587"/>
                    <a:pt x="20115" y="14587"/>
                  </a:cubicBezTo>
                  <a:cubicBezTo>
                    <a:pt x="19845" y="14587"/>
                    <a:pt x="19845" y="14587"/>
                    <a:pt x="19845" y="14587"/>
                  </a:cubicBezTo>
                  <a:cubicBezTo>
                    <a:pt x="19845" y="7153"/>
                    <a:pt x="19845" y="7153"/>
                    <a:pt x="19845" y="7153"/>
                  </a:cubicBezTo>
                  <a:cubicBezTo>
                    <a:pt x="20115" y="7153"/>
                    <a:pt x="20115" y="7153"/>
                    <a:pt x="20115" y="7153"/>
                  </a:cubicBezTo>
                  <a:cubicBezTo>
                    <a:pt x="20385" y="7153"/>
                    <a:pt x="20520" y="6873"/>
                    <a:pt x="20520" y="6732"/>
                  </a:cubicBezTo>
                  <a:cubicBezTo>
                    <a:pt x="20520" y="6592"/>
                    <a:pt x="20385" y="6312"/>
                    <a:pt x="20115" y="6312"/>
                  </a:cubicBezTo>
                  <a:cubicBezTo>
                    <a:pt x="19845" y="6312"/>
                    <a:pt x="19845" y="6312"/>
                    <a:pt x="19845" y="6312"/>
                  </a:cubicBezTo>
                  <a:cubicBezTo>
                    <a:pt x="19845" y="6031"/>
                    <a:pt x="19845" y="6031"/>
                    <a:pt x="19845" y="6031"/>
                  </a:cubicBezTo>
                  <a:cubicBezTo>
                    <a:pt x="20115" y="6031"/>
                    <a:pt x="20115" y="6031"/>
                    <a:pt x="20115" y="6031"/>
                  </a:cubicBezTo>
                  <a:cubicBezTo>
                    <a:pt x="20385" y="6031"/>
                    <a:pt x="20520" y="5751"/>
                    <a:pt x="20520" y="5610"/>
                  </a:cubicBezTo>
                  <a:cubicBezTo>
                    <a:pt x="20520" y="5470"/>
                    <a:pt x="20385" y="5190"/>
                    <a:pt x="20115" y="5190"/>
                  </a:cubicBezTo>
                  <a:cubicBezTo>
                    <a:pt x="19845" y="5190"/>
                    <a:pt x="19845" y="5190"/>
                    <a:pt x="19845" y="5190"/>
                  </a:cubicBezTo>
                  <a:cubicBezTo>
                    <a:pt x="19845" y="3506"/>
                    <a:pt x="19845" y="3506"/>
                    <a:pt x="19845" y="3506"/>
                  </a:cubicBezTo>
                  <a:cubicBezTo>
                    <a:pt x="19845" y="3506"/>
                    <a:pt x="19845" y="3506"/>
                    <a:pt x="19845" y="3506"/>
                  </a:cubicBezTo>
                  <a:cubicBezTo>
                    <a:pt x="18360" y="2665"/>
                    <a:pt x="18360" y="2665"/>
                    <a:pt x="18360" y="2665"/>
                  </a:cubicBezTo>
                  <a:cubicBezTo>
                    <a:pt x="20925" y="2665"/>
                    <a:pt x="20925" y="2665"/>
                    <a:pt x="20925" y="2665"/>
                  </a:cubicBezTo>
                  <a:cubicBezTo>
                    <a:pt x="20925" y="19075"/>
                    <a:pt x="20925" y="19075"/>
                    <a:pt x="20925" y="19075"/>
                  </a:cubicBezTo>
                  <a:close/>
                  <a:moveTo>
                    <a:pt x="12285" y="1823"/>
                  </a:moveTo>
                  <a:cubicBezTo>
                    <a:pt x="12420" y="1823"/>
                    <a:pt x="12555" y="1964"/>
                    <a:pt x="12555" y="2244"/>
                  </a:cubicBezTo>
                  <a:cubicBezTo>
                    <a:pt x="12555" y="2384"/>
                    <a:pt x="12420" y="2525"/>
                    <a:pt x="12285" y="2525"/>
                  </a:cubicBezTo>
                  <a:cubicBezTo>
                    <a:pt x="12015" y="2525"/>
                    <a:pt x="11880" y="2384"/>
                    <a:pt x="11880" y="2244"/>
                  </a:cubicBezTo>
                  <a:cubicBezTo>
                    <a:pt x="11880" y="1964"/>
                    <a:pt x="12015" y="1823"/>
                    <a:pt x="12285" y="1823"/>
                  </a:cubicBezTo>
                  <a:close/>
                  <a:moveTo>
                    <a:pt x="12285" y="4068"/>
                  </a:moveTo>
                  <a:cubicBezTo>
                    <a:pt x="12420" y="4068"/>
                    <a:pt x="12555" y="4208"/>
                    <a:pt x="12555" y="4488"/>
                  </a:cubicBezTo>
                  <a:cubicBezTo>
                    <a:pt x="12555" y="4629"/>
                    <a:pt x="12420" y="4769"/>
                    <a:pt x="12285" y="4769"/>
                  </a:cubicBezTo>
                  <a:cubicBezTo>
                    <a:pt x="12015" y="4769"/>
                    <a:pt x="11880" y="4629"/>
                    <a:pt x="11880" y="4488"/>
                  </a:cubicBezTo>
                  <a:cubicBezTo>
                    <a:pt x="11880" y="4208"/>
                    <a:pt x="12015" y="4068"/>
                    <a:pt x="12285" y="4068"/>
                  </a:cubicBezTo>
                  <a:close/>
                  <a:moveTo>
                    <a:pt x="12285" y="16831"/>
                  </a:moveTo>
                  <a:cubicBezTo>
                    <a:pt x="12420" y="16831"/>
                    <a:pt x="12555" y="16971"/>
                    <a:pt x="12555" y="17112"/>
                  </a:cubicBezTo>
                  <a:cubicBezTo>
                    <a:pt x="12555" y="17392"/>
                    <a:pt x="12420" y="17532"/>
                    <a:pt x="12285" y="17532"/>
                  </a:cubicBezTo>
                  <a:cubicBezTo>
                    <a:pt x="12015" y="17532"/>
                    <a:pt x="11880" y="17392"/>
                    <a:pt x="11880" y="17112"/>
                  </a:cubicBezTo>
                  <a:cubicBezTo>
                    <a:pt x="11880" y="16971"/>
                    <a:pt x="12015" y="16831"/>
                    <a:pt x="12285" y="16831"/>
                  </a:cubicBezTo>
                  <a:close/>
                  <a:moveTo>
                    <a:pt x="12285" y="14587"/>
                  </a:moveTo>
                  <a:cubicBezTo>
                    <a:pt x="12420" y="14587"/>
                    <a:pt x="12555" y="14727"/>
                    <a:pt x="12555" y="14868"/>
                  </a:cubicBezTo>
                  <a:cubicBezTo>
                    <a:pt x="12555" y="15148"/>
                    <a:pt x="12420" y="15288"/>
                    <a:pt x="12285" y="15288"/>
                  </a:cubicBezTo>
                  <a:cubicBezTo>
                    <a:pt x="12015" y="15288"/>
                    <a:pt x="11880" y="15148"/>
                    <a:pt x="11880" y="14868"/>
                  </a:cubicBezTo>
                  <a:cubicBezTo>
                    <a:pt x="11880" y="14727"/>
                    <a:pt x="12015" y="14587"/>
                    <a:pt x="12285" y="14587"/>
                  </a:cubicBezTo>
                  <a:close/>
                  <a:moveTo>
                    <a:pt x="12285" y="6312"/>
                  </a:moveTo>
                  <a:cubicBezTo>
                    <a:pt x="12420" y="6312"/>
                    <a:pt x="12555" y="6452"/>
                    <a:pt x="12555" y="6732"/>
                  </a:cubicBezTo>
                  <a:cubicBezTo>
                    <a:pt x="12555" y="6873"/>
                    <a:pt x="12420" y="7013"/>
                    <a:pt x="12285" y="7013"/>
                  </a:cubicBezTo>
                  <a:cubicBezTo>
                    <a:pt x="12015" y="7013"/>
                    <a:pt x="11880" y="6873"/>
                    <a:pt x="11880" y="6732"/>
                  </a:cubicBezTo>
                  <a:cubicBezTo>
                    <a:pt x="11880" y="6452"/>
                    <a:pt x="12015" y="6312"/>
                    <a:pt x="12285" y="6312"/>
                  </a:cubicBezTo>
                  <a:close/>
                  <a:moveTo>
                    <a:pt x="12285" y="19075"/>
                  </a:moveTo>
                  <a:cubicBezTo>
                    <a:pt x="12420" y="19075"/>
                    <a:pt x="12555" y="19216"/>
                    <a:pt x="12555" y="19356"/>
                  </a:cubicBezTo>
                  <a:cubicBezTo>
                    <a:pt x="12555" y="19636"/>
                    <a:pt x="12420" y="19777"/>
                    <a:pt x="12285" y="19777"/>
                  </a:cubicBezTo>
                  <a:cubicBezTo>
                    <a:pt x="12015" y="19777"/>
                    <a:pt x="11880" y="19636"/>
                    <a:pt x="11880" y="19356"/>
                  </a:cubicBezTo>
                  <a:cubicBezTo>
                    <a:pt x="11880" y="19216"/>
                    <a:pt x="12015" y="19075"/>
                    <a:pt x="12285" y="19075"/>
                  </a:cubicBezTo>
                  <a:close/>
                  <a:moveTo>
                    <a:pt x="14715" y="12623"/>
                  </a:moveTo>
                  <a:cubicBezTo>
                    <a:pt x="14580" y="12623"/>
                    <a:pt x="14445" y="12904"/>
                    <a:pt x="14445" y="13044"/>
                  </a:cubicBezTo>
                  <a:cubicBezTo>
                    <a:pt x="14445" y="13325"/>
                    <a:pt x="14580" y="13465"/>
                    <a:pt x="14715" y="13465"/>
                  </a:cubicBezTo>
                  <a:cubicBezTo>
                    <a:pt x="15525" y="13465"/>
                    <a:pt x="16200" y="12764"/>
                    <a:pt x="16200" y="11922"/>
                  </a:cubicBezTo>
                  <a:cubicBezTo>
                    <a:pt x="16200" y="9678"/>
                    <a:pt x="16200" y="9678"/>
                    <a:pt x="16200" y="9678"/>
                  </a:cubicBezTo>
                  <a:cubicBezTo>
                    <a:pt x="16200" y="8836"/>
                    <a:pt x="15525" y="8135"/>
                    <a:pt x="14715" y="8135"/>
                  </a:cubicBezTo>
                  <a:cubicBezTo>
                    <a:pt x="14580" y="8135"/>
                    <a:pt x="14445" y="8416"/>
                    <a:pt x="14445" y="8556"/>
                  </a:cubicBezTo>
                  <a:cubicBezTo>
                    <a:pt x="14445" y="8836"/>
                    <a:pt x="14580" y="8977"/>
                    <a:pt x="14715" y="8977"/>
                  </a:cubicBezTo>
                  <a:cubicBezTo>
                    <a:pt x="15120" y="8977"/>
                    <a:pt x="15525" y="9257"/>
                    <a:pt x="15525" y="9678"/>
                  </a:cubicBezTo>
                  <a:cubicBezTo>
                    <a:pt x="15525" y="11922"/>
                    <a:pt x="15525" y="11922"/>
                    <a:pt x="15525" y="11922"/>
                  </a:cubicBezTo>
                  <a:cubicBezTo>
                    <a:pt x="15525" y="12343"/>
                    <a:pt x="15120" y="12623"/>
                    <a:pt x="14715" y="12623"/>
                  </a:cubicBezTo>
                  <a:close/>
                  <a:moveTo>
                    <a:pt x="14715" y="6732"/>
                  </a:moveTo>
                  <a:cubicBezTo>
                    <a:pt x="14580" y="6732"/>
                    <a:pt x="14445" y="6873"/>
                    <a:pt x="14445" y="7013"/>
                  </a:cubicBezTo>
                  <a:cubicBezTo>
                    <a:pt x="14445" y="7294"/>
                    <a:pt x="14580" y="7434"/>
                    <a:pt x="14715" y="7434"/>
                  </a:cubicBezTo>
                  <a:cubicBezTo>
                    <a:pt x="15930" y="7434"/>
                    <a:pt x="16875" y="8416"/>
                    <a:pt x="16875" y="9678"/>
                  </a:cubicBezTo>
                  <a:cubicBezTo>
                    <a:pt x="16875" y="11922"/>
                    <a:pt x="16875" y="11922"/>
                    <a:pt x="16875" y="11922"/>
                  </a:cubicBezTo>
                  <a:cubicBezTo>
                    <a:pt x="16875" y="13184"/>
                    <a:pt x="15930" y="14166"/>
                    <a:pt x="14715" y="14166"/>
                  </a:cubicBezTo>
                  <a:cubicBezTo>
                    <a:pt x="14580" y="14166"/>
                    <a:pt x="14445" y="14306"/>
                    <a:pt x="14445" y="14587"/>
                  </a:cubicBezTo>
                  <a:cubicBezTo>
                    <a:pt x="14445" y="14727"/>
                    <a:pt x="14580" y="14868"/>
                    <a:pt x="14715" y="14868"/>
                  </a:cubicBezTo>
                  <a:cubicBezTo>
                    <a:pt x="16335" y="14868"/>
                    <a:pt x="17685" y="13605"/>
                    <a:pt x="17685" y="11922"/>
                  </a:cubicBezTo>
                  <a:cubicBezTo>
                    <a:pt x="17685" y="9678"/>
                    <a:pt x="17685" y="9678"/>
                    <a:pt x="17685" y="9678"/>
                  </a:cubicBezTo>
                  <a:cubicBezTo>
                    <a:pt x="17685" y="7995"/>
                    <a:pt x="16335" y="6732"/>
                    <a:pt x="14715" y="6732"/>
                  </a:cubicBez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1800">
                  <a:solidFill>
                    <a:srgbClr val="242524"/>
                  </a:solidFill>
                </a:defRPr>
              </a:pPr>
            </a:p>
          </p:txBody>
        </p:sp>
      </p:grpSp>
      <p:grpSp>
        <p:nvGrpSpPr>
          <p:cNvPr id="305" name="Grouper"/>
          <p:cNvGrpSpPr/>
          <p:nvPr/>
        </p:nvGrpSpPr>
        <p:grpSpPr>
          <a:xfrm>
            <a:off x="3840782" y="4150598"/>
            <a:ext cx="10298372" cy="55909"/>
            <a:chOff x="0" y="0"/>
            <a:chExt cx="10298370" cy="55908"/>
          </a:xfrm>
        </p:grpSpPr>
        <p:sp>
          <p:nvSpPr>
            <p:cNvPr id="301" name="Rectangle 20"/>
            <p:cNvSpPr/>
            <p:nvPr/>
          </p:nvSpPr>
          <p:spPr>
            <a:xfrm>
              <a:off x="-1" y="-1"/>
              <a:ext cx="2523895" cy="55910"/>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02" name="Rectangle 21"/>
            <p:cNvSpPr/>
            <p:nvPr/>
          </p:nvSpPr>
          <p:spPr>
            <a:xfrm>
              <a:off x="2591492" y="-1"/>
              <a:ext cx="2523895" cy="55910"/>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03" name="Rectangle 22"/>
            <p:cNvSpPr/>
            <p:nvPr/>
          </p:nvSpPr>
          <p:spPr>
            <a:xfrm>
              <a:off x="5182984" y="-1"/>
              <a:ext cx="2523895" cy="55910"/>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04" name="Rectangle 23"/>
            <p:cNvSpPr/>
            <p:nvPr/>
          </p:nvSpPr>
          <p:spPr>
            <a:xfrm>
              <a:off x="7774476" y="-1"/>
              <a:ext cx="2523895" cy="55910"/>
            </a:xfrm>
            <a:prstGeom prst="rect">
              <a:avLst/>
            </a:prstGeom>
            <a:solidFill>
              <a:srgbClr val="3F50B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306" name="Après avoir réaliser réaliser les étapes précédente de traitement de donnée, nous allons dans un premier temps réaliser une régression de Lasso sur l’échantillon d’apprentissage, l’objectif étant de faire une première sélection des variables discriminant"/>
          <p:cNvSpPr txBox="1"/>
          <p:nvPr/>
        </p:nvSpPr>
        <p:spPr>
          <a:xfrm>
            <a:off x="3702105" y="5070979"/>
            <a:ext cx="19378089" cy="383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a:latin typeface="Trebuchet MS"/>
                <a:ea typeface="Trebuchet MS"/>
                <a:cs typeface="Trebuchet MS"/>
                <a:sym typeface="Trebuchet MS"/>
              </a:defRPr>
            </a:lvl1pPr>
          </a:lstStyle>
          <a:p>
            <a:pPr/>
            <a:r>
              <a:t>Après avoir réaliser réaliser les étapes précédente de traitement de donnée, nous allons dans un premier temps réaliser une régression de Lasso sur l’échantillon d’apprentissage, l’objectif étant de faire une première sélection des variables discriminantes pour notre étude. La régression de Lasso est une régression pénalisée. C’est une méthode de contraction des coefficients de la régression, qui permet de sélectionner un sous-ensemble de variable. Cela nous permet de sélectionner 18 variables parmi les variables indicatrices (dummies) créées précédemment à savoir :</a:t>
            </a:r>
          </a:p>
        </p:txBody>
      </p:sp>
      <p:sp>
        <p:nvSpPr>
          <p:cNvPr id="307" name="Var1…"/>
          <p:cNvSpPr txBox="1"/>
          <p:nvPr/>
        </p:nvSpPr>
        <p:spPr>
          <a:xfrm>
            <a:off x="3663281" y="9431408"/>
            <a:ext cx="5825100" cy="322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60947" indent="-360947" algn="just">
              <a:buSzPct val="100000"/>
              <a:buChar char="-"/>
              <a:defRPr b="1">
                <a:solidFill>
                  <a:srgbClr val="808080"/>
                </a:solidFill>
                <a:latin typeface="Courier New"/>
                <a:ea typeface="Courier New"/>
                <a:cs typeface="Courier New"/>
                <a:sym typeface="Courier New"/>
              </a:defRPr>
            </a:pPr>
            <a:r>
              <a:t>DEBTINC_class_grp2</a:t>
            </a:r>
          </a:p>
          <a:p>
            <a:pPr marL="360947" indent="-360947" algn="just">
              <a:buSzPct val="100000"/>
              <a:buChar char="-"/>
              <a:defRPr b="1">
                <a:solidFill>
                  <a:srgbClr val="808080"/>
                </a:solidFill>
                <a:latin typeface="Courier New"/>
                <a:ea typeface="Courier New"/>
                <a:cs typeface="Courier New"/>
                <a:sym typeface="Courier New"/>
              </a:defRPr>
            </a:pPr>
            <a:r>
              <a:t>DEBTINC_class_grp3 </a:t>
            </a:r>
            <a:endParaRPr>
              <a:latin typeface="Trebuchet MS"/>
              <a:ea typeface="Trebuchet MS"/>
              <a:cs typeface="Trebuchet MS"/>
              <a:sym typeface="Trebuchet MS"/>
            </a:endParaRPr>
          </a:p>
          <a:p>
            <a:pPr marL="360947" indent="-360947" algn="just">
              <a:buSzPct val="100000"/>
              <a:buChar char="-"/>
              <a:defRPr b="1">
                <a:solidFill>
                  <a:srgbClr val="808080"/>
                </a:solidFill>
                <a:latin typeface="Courier New"/>
                <a:ea typeface="Courier New"/>
                <a:cs typeface="Courier New"/>
                <a:sym typeface="Courier New"/>
              </a:defRPr>
            </a:pPr>
            <a:r>
              <a:t>DEBTINC_class_grp4</a:t>
            </a:r>
          </a:p>
          <a:p>
            <a:pPr marL="360947" indent="-360947" algn="just">
              <a:buSzPct val="100000"/>
              <a:buChar char="-"/>
              <a:defRPr b="1">
                <a:solidFill>
                  <a:srgbClr val="808080"/>
                </a:solidFill>
                <a:latin typeface="Courier New"/>
                <a:ea typeface="Courier New"/>
                <a:cs typeface="Courier New"/>
                <a:sym typeface="Courier New"/>
              </a:defRPr>
            </a:pPr>
            <a:r>
              <a:t>DEROG_class_grp2 </a:t>
            </a:r>
            <a:endParaRPr>
              <a:latin typeface="Trebuchet MS"/>
              <a:ea typeface="Trebuchet MS"/>
              <a:cs typeface="Trebuchet MS"/>
              <a:sym typeface="Trebuchet MS"/>
            </a:endParaRPr>
          </a:p>
          <a:p>
            <a:pPr marL="360947" indent="-360947" algn="just">
              <a:buSzPct val="100000"/>
              <a:buChar char="-"/>
              <a:defRPr b="1">
                <a:solidFill>
                  <a:srgbClr val="808080"/>
                </a:solidFill>
                <a:latin typeface="Courier New"/>
                <a:ea typeface="Courier New"/>
                <a:cs typeface="Courier New"/>
                <a:sym typeface="Courier New"/>
              </a:defRPr>
            </a:pPr>
            <a:r>
              <a:t>DEROG_class_grp3</a:t>
            </a:r>
            <a:endParaRPr>
              <a:latin typeface="Trebuchet MS"/>
              <a:ea typeface="Trebuchet MS"/>
              <a:cs typeface="Trebuchet MS"/>
              <a:sym typeface="Trebuchet MS"/>
            </a:endParaRPr>
          </a:p>
          <a:p>
            <a:pPr marL="360947" indent="-360947" algn="just">
              <a:buSzPct val="100000"/>
              <a:buChar char="-"/>
              <a:defRPr b="1">
                <a:solidFill>
                  <a:srgbClr val="808080"/>
                </a:solidFill>
                <a:latin typeface="Courier New"/>
                <a:ea typeface="Courier New"/>
                <a:cs typeface="Courier New"/>
                <a:sym typeface="Courier New"/>
              </a:defRPr>
            </a:pPr>
            <a:r>
              <a:t>DEROG_class_grp4</a:t>
            </a:r>
          </a:p>
        </p:txBody>
      </p:sp>
      <p:sp>
        <p:nvSpPr>
          <p:cNvPr id="308" name="Var1…"/>
          <p:cNvSpPr txBox="1"/>
          <p:nvPr/>
        </p:nvSpPr>
        <p:spPr>
          <a:xfrm>
            <a:off x="10079548" y="9501998"/>
            <a:ext cx="5825100" cy="322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60947" indent="-360947" algn="just">
              <a:buSzPct val="100000"/>
              <a:buChar char="-"/>
              <a:defRPr b="1">
                <a:solidFill>
                  <a:srgbClr val="808080"/>
                </a:solidFill>
                <a:latin typeface="Courier New"/>
                <a:ea typeface="Courier New"/>
                <a:cs typeface="Courier New"/>
                <a:sym typeface="Courier New"/>
              </a:defRPr>
            </a:pPr>
            <a:r>
              <a:t>DELINQ_class_grp1</a:t>
            </a:r>
            <a:endParaRPr>
              <a:latin typeface="Trebuchet MS"/>
              <a:ea typeface="Trebuchet MS"/>
              <a:cs typeface="Trebuchet MS"/>
              <a:sym typeface="Trebuchet MS"/>
            </a:endParaRPr>
          </a:p>
          <a:p>
            <a:pPr marL="360947" indent="-360947" algn="just">
              <a:buSzPct val="100000"/>
              <a:buChar char="-"/>
              <a:defRPr b="1">
                <a:solidFill>
                  <a:srgbClr val="808080"/>
                </a:solidFill>
                <a:latin typeface="Courier New"/>
                <a:ea typeface="Courier New"/>
                <a:cs typeface="Courier New"/>
                <a:sym typeface="Courier New"/>
              </a:defRPr>
            </a:pPr>
            <a:r>
              <a:t>DELINQ_class_grp2</a:t>
            </a:r>
          </a:p>
          <a:p>
            <a:pPr marL="360947" indent="-360947" algn="just">
              <a:buSzPct val="100000"/>
              <a:buChar char="-"/>
              <a:defRPr b="1">
                <a:solidFill>
                  <a:srgbClr val="808080"/>
                </a:solidFill>
                <a:latin typeface="Courier New"/>
                <a:ea typeface="Courier New"/>
                <a:cs typeface="Courier New"/>
                <a:sym typeface="Courier New"/>
              </a:defRPr>
            </a:pPr>
            <a:r>
              <a:t>VALUE_class_grp1</a:t>
            </a:r>
            <a:endParaRPr>
              <a:latin typeface="Trebuchet MS"/>
              <a:ea typeface="Trebuchet MS"/>
              <a:cs typeface="Trebuchet MS"/>
              <a:sym typeface="Trebuchet MS"/>
            </a:endParaRPr>
          </a:p>
          <a:p>
            <a:pPr marL="360947" indent="-360947" algn="just">
              <a:buSzPct val="100000"/>
              <a:buChar char="-"/>
              <a:defRPr b="1">
                <a:solidFill>
                  <a:srgbClr val="808080"/>
                </a:solidFill>
                <a:latin typeface="Courier New"/>
                <a:ea typeface="Courier New"/>
                <a:cs typeface="Courier New"/>
                <a:sym typeface="Courier New"/>
              </a:defRPr>
            </a:pPr>
            <a:r>
              <a:t>VALUE_class_grp2</a:t>
            </a:r>
          </a:p>
          <a:p>
            <a:pPr marL="360947" indent="-360947" algn="just">
              <a:buSzPct val="100000"/>
              <a:buChar char="-"/>
              <a:defRPr b="1">
                <a:solidFill>
                  <a:srgbClr val="808080"/>
                </a:solidFill>
                <a:latin typeface="Courier New"/>
                <a:ea typeface="Courier New"/>
                <a:cs typeface="Courier New"/>
                <a:sym typeface="Courier New"/>
              </a:defRPr>
            </a:pPr>
            <a:r>
              <a:t>LOAN_class_grp1</a:t>
            </a:r>
          </a:p>
          <a:p>
            <a:pPr marL="360947" indent="-360947" algn="just">
              <a:buSzPct val="100000"/>
              <a:buChar char="-"/>
              <a:defRPr b="1">
                <a:solidFill>
                  <a:srgbClr val="808080"/>
                </a:solidFill>
                <a:latin typeface="Courier New"/>
                <a:ea typeface="Courier New"/>
                <a:cs typeface="Courier New"/>
                <a:sym typeface="Courier New"/>
              </a:defRPr>
            </a:pPr>
            <a:r>
              <a:t>LOAN_class_grp5</a:t>
            </a:r>
          </a:p>
        </p:txBody>
      </p:sp>
      <p:sp>
        <p:nvSpPr>
          <p:cNvPr id="309" name="Var1…"/>
          <p:cNvSpPr txBox="1"/>
          <p:nvPr/>
        </p:nvSpPr>
        <p:spPr>
          <a:xfrm>
            <a:off x="16680422" y="9513434"/>
            <a:ext cx="5825100" cy="322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60947" indent="-360947" algn="just">
              <a:buSzPct val="100000"/>
              <a:buChar char="-"/>
              <a:defRPr b="1">
                <a:solidFill>
                  <a:srgbClr val="808080"/>
                </a:solidFill>
                <a:latin typeface="Courier New"/>
                <a:ea typeface="Courier New"/>
                <a:cs typeface="Courier New"/>
                <a:sym typeface="Courier New"/>
              </a:defRPr>
            </a:pPr>
            <a:r>
              <a:t>CLNO_class_grp3</a:t>
            </a:r>
          </a:p>
          <a:p>
            <a:pPr marL="360947" indent="-360947" algn="just">
              <a:buSzPct val="100000"/>
              <a:buChar char="-"/>
              <a:defRPr b="1">
                <a:solidFill>
                  <a:srgbClr val="808080"/>
                </a:solidFill>
                <a:latin typeface="Courier New"/>
                <a:ea typeface="Courier New"/>
                <a:cs typeface="Courier New"/>
                <a:sym typeface="Courier New"/>
              </a:defRPr>
            </a:pPr>
            <a:r>
              <a:t>CLNO_class_grp4 </a:t>
            </a:r>
          </a:p>
          <a:p>
            <a:pPr marL="360947" indent="-360947" algn="just">
              <a:buSzPct val="100000"/>
              <a:buChar char="-"/>
              <a:defRPr b="1">
                <a:solidFill>
                  <a:srgbClr val="808080"/>
                </a:solidFill>
                <a:latin typeface="Courier New"/>
                <a:ea typeface="Courier New"/>
                <a:cs typeface="Courier New"/>
                <a:sym typeface="Courier New"/>
              </a:defRPr>
            </a:pPr>
            <a:r>
              <a:t>JOB_class_Unkown</a:t>
            </a:r>
          </a:p>
          <a:p>
            <a:pPr marL="360947" indent="-360947" algn="just">
              <a:buSzPct val="100000"/>
              <a:buChar char="-"/>
              <a:defRPr b="1">
                <a:solidFill>
                  <a:srgbClr val="808080"/>
                </a:solidFill>
                <a:latin typeface="Courier New"/>
                <a:ea typeface="Courier New"/>
                <a:cs typeface="Courier New"/>
                <a:sym typeface="Courier New"/>
              </a:defRPr>
            </a:pPr>
            <a:r>
              <a:t>JOB_class_MGR-OTHER</a:t>
            </a:r>
          </a:p>
          <a:p>
            <a:pPr marL="360947" indent="-360947" algn="just">
              <a:buSzPct val="100000"/>
              <a:buChar char="-"/>
              <a:defRPr b="1">
                <a:solidFill>
                  <a:srgbClr val="808080"/>
                </a:solidFill>
                <a:latin typeface="Courier New"/>
                <a:ea typeface="Courier New"/>
                <a:cs typeface="Courier New"/>
                <a:sym typeface="Courier New"/>
              </a:defRPr>
            </a:pPr>
            <a:r>
              <a:t>JOB_class_OFFICE-PR</a:t>
            </a:r>
          </a:p>
          <a:p>
            <a:pPr marL="360947" indent="-360947" algn="just">
              <a:buSzPct val="100000"/>
              <a:buChar char="-"/>
              <a:defRPr b="1">
                <a:solidFill>
                  <a:srgbClr val="808080"/>
                </a:solidFill>
                <a:latin typeface="Courier New"/>
                <a:ea typeface="Courier New"/>
                <a:cs typeface="Courier New"/>
                <a:sym typeface="Courier New"/>
              </a:defRPr>
            </a:pPr>
            <a:r>
              <a:t>JOB_class_SALES-SEL</a:t>
            </a:r>
          </a:p>
        </p:txBody>
      </p:sp>
      <p:sp>
        <p:nvSpPr>
          <p:cNvPr id="310" name="Rectangle 22"/>
          <p:cNvSpPr/>
          <p:nvPr/>
        </p:nvSpPr>
        <p:spPr>
          <a:xfrm rot="5400000">
            <a:off x="8130796" y="11008539"/>
            <a:ext cx="2891977" cy="108586"/>
          </a:xfrm>
          <a:prstGeom prst="rect">
            <a:avLst/>
          </a:prstGeom>
          <a:solidFill>
            <a:srgbClr val="9B27AF"/>
          </a:solidFill>
          <a:ln w="12700">
            <a:miter lim="400000"/>
          </a:ln>
        </p:spPr>
        <p:txBody>
          <a:bodyPr lIns="45718" tIns="45718" rIns="45718" bIns="45718" anchor="ctr"/>
          <a:lstStyle/>
          <a:p>
            <a:pPr algn="ctr" defTabSz="914400">
              <a:defRPr sz="1800">
                <a:solidFill>
                  <a:srgbClr val="FFFFFF"/>
                </a:solidFill>
              </a:defRPr>
            </a:pPr>
          </a:p>
        </p:txBody>
      </p:sp>
      <p:sp>
        <p:nvSpPr>
          <p:cNvPr id="311" name="Rectangle 22"/>
          <p:cNvSpPr/>
          <p:nvPr/>
        </p:nvSpPr>
        <p:spPr>
          <a:xfrm rot="5400000">
            <a:off x="14526724" y="11098703"/>
            <a:ext cx="2891977" cy="108586"/>
          </a:xfrm>
          <a:prstGeom prst="rect">
            <a:avLst/>
          </a:prstGeom>
          <a:solidFill>
            <a:srgbClr val="FF4015"/>
          </a:solidFill>
          <a:ln w="12700">
            <a:miter lim="400000"/>
          </a:ln>
        </p:spPr>
        <p:txBody>
          <a:bodyPr lIns="45718" tIns="45718" rIns="45718" bIns="45718" anchor="ctr"/>
          <a:lstStyle/>
          <a:p>
            <a:pPr algn="ctr" defTabSz="914400">
              <a:defRPr sz="1800">
                <a:solidFill>
                  <a:srgbClr val="FFFFFF"/>
                </a:solidFill>
              </a:defRPr>
            </a:pPr>
          </a:p>
        </p:txBody>
      </p:sp>
      <p:pic>
        <p:nvPicPr>
          <p:cNvPr id="312" name="21 21" descr="21 21"/>
          <p:cNvPicPr>
            <a:picLocks noChangeAspect="0"/>
          </p:cNvPicPr>
          <p:nvPr/>
        </p:nvPicPr>
        <p:blipFill>
          <a:blip r:embed="rId2">
            <a:extLst/>
          </a:blip>
          <a:stretch>
            <a:fillRect/>
          </a:stretch>
        </p:blipFill>
        <p:spPr>
          <a:xfrm>
            <a:off x="-202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00"/>
                                        </p:tgtEl>
                                        <p:attrNameLst>
                                          <p:attrName>style.visibility</p:attrName>
                                        </p:attrNameLst>
                                      </p:cBhvr>
                                      <p:to>
                                        <p:strVal val="visible"/>
                                      </p:to>
                                    </p:set>
                                    <p:anim calcmode="lin" valueType="num">
                                      <p:cBhvr>
                                        <p:cTn id="7" dur="750" fill="hold"/>
                                        <p:tgtEl>
                                          <p:spTgt spid="300"/>
                                        </p:tgtEl>
                                        <p:attrNameLst>
                                          <p:attrName>ppt_w</p:attrName>
                                        </p:attrNameLst>
                                      </p:cBhvr>
                                      <p:tavLst>
                                        <p:tav tm="0">
                                          <p:val>
                                            <p:fltVal val="0"/>
                                          </p:val>
                                        </p:tav>
                                        <p:tav tm="100000">
                                          <p:val>
                                            <p:strVal val="#ppt_w"/>
                                          </p:val>
                                        </p:tav>
                                      </p:tavLst>
                                    </p:anim>
                                    <p:anim calcmode="lin" valueType="num">
                                      <p:cBhvr>
                                        <p:cTn id="8" dur="750" fill="hold"/>
                                        <p:tgtEl>
                                          <p:spTgt spid="3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312"/>
                                        </p:tgtEl>
                                        <p:attrNameLst>
                                          <p:attrName>style.visibility</p:attrName>
                                        </p:attrNameLst>
                                      </p:cBhvr>
                                      <p:to>
                                        <p:strVal val="visible"/>
                                      </p:to>
                                    </p:set>
                                    <p:anim calcmode="lin" valueType="num">
                                      <p:cBhvr>
                                        <p:cTn id="13" dur="1000" fill="hold"/>
                                        <p:tgtEl>
                                          <p:spTgt spid="312"/>
                                        </p:tgtEl>
                                        <p:attrNameLst>
                                          <p:attrName>ppt_x</p:attrName>
                                        </p:attrNameLst>
                                      </p:cBhvr>
                                      <p:tavLst>
                                        <p:tav tm="0">
                                          <p:val>
                                            <p:strVal val="#ppt_x"/>
                                          </p:val>
                                        </p:tav>
                                        <p:tav tm="100000">
                                          <p:val>
                                            <p:strVal val="#ppt_x"/>
                                          </p:val>
                                        </p:tav>
                                      </p:tavLst>
                                    </p:anim>
                                    <p:anim calcmode="lin" valueType="num">
                                      <p:cBhvr>
                                        <p:cTn id="14" dur="1000" fill="hold"/>
                                        <p:tgtEl>
                                          <p:spTgt spid="3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2" grpId="2"/>
      <p:bldP build="whole" bldLvl="1" animBg="1" rev="0" advAuto="0" spid="300"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write here something"/>
          <p:cNvSpPr txBox="1"/>
          <p:nvPr/>
        </p:nvSpPr>
        <p:spPr>
          <a:xfrm>
            <a:off x="3167225" y="198249"/>
            <a:ext cx="12242183" cy="9677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6000">
                <a:latin typeface="Trebuchet MS"/>
                <a:ea typeface="Trebuchet MS"/>
                <a:cs typeface="Trebuchet MS"/>
                <a:sym typeface="Trebuchet MS"/>
              </a:defRPr>
            </a:lvl1pPr>
          </a:lstStyle>
          <a:p>
            <a:pPr/>
            <a:r>
              <a:t>Construction du modèle de score</a:t>
            </a:r>
          </a:p>
        </p:txBody>
      </p:sp>
      <p:grpSp>
        <p:nvGrpSpPr>
          <p:cNvPr id="319" name="Grouper"/>
          <p:cNvGrpSpPr/>
          <p:nvPr/>
        </p:nvGrpSpPr>
        <p:grpSpPr>
          <a:xfrm>
            <a:off x="3330441" y="1207488"/>
            <a:ext cx="10298373" cy="55909"/>
            <a:chOff x="0" y="0"/>
            <a:chExt cx="10298371" cy="55908"/>
          </a:xfrm>
        </p:grpSpPr>
        <p:sp>
          <p:nvSpPr>
            <p:cNvPr id="315" name="Rectangle 20"/>
            <p:cNvSpPr/>
            <p:nvPr/>
          </p:nvSpPr>
          <p:spPr>
            <a:xfrm>
              <a:off x="-1" y="-1"/>
              <a:ext cx="2523895" cy="55910"/>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16" name="Rectangle 21"/>
            <p:cNvSpPr/>
            <p:nvPr/>
          </p:nvSpPr>
          <p:spPr>
            <a:xfrm>
              <a:off x="2591492" y="-1"/>
              <a:ext cx="2523895" cy="55910"/>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17" name="Rectangle 22"/>
            <p:cNvSpPr/>
            <p:nvPr/>
          </p:nvSpPr>
          <p:spPr>
            <a:xfrm>
              <a:off x="5182984" y="-1"/>
              <a:ext cx="2523895" cy="55910"/>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18" name="Rectangle 23"/>
            <p:cNvSpPr/>
            <p:nvPr/>
          </p:nvSpPr>
          <p:spPr>
            <a:xfrm>
              <a:off x="7774477" y="-1"/>
              <a:ext cx="2523895" cy="55910"/>
            </a:xfrm>
            <a:prstGeom prst="rect">
              <a:avLst/>
            </a:prstGeom>
            <a:solidFill>
              <a:srgbClr val="3F50B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320" name="Nous réalisons une régression logistique en utilisant en tant que variables explicatives les variables sélectionnées par la méthode Lasso. Nous réalisons une régression pas à pas descendante, afin de supprimer les variables qui ne seraient pas significat"/>
          <p:cNvSpPr txBox="1"/>
          <p:nvPr/>
        </p:nvSpPr>
        <p:spPr>
          <a:xfrm>
            <a:off x="2904234" y="9622915"/>
            <a:ext cx="17983007" cy="383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a:latin typeface="Trebuchet MS"/>
                <a:ea typeface="Trebuchet MS"/>
                <a:cs typeface="Trebuchet MS"/>
                <a:sym typeface="Trebuchet MS"/>
              </a:defRPr>
            </a:pPr>
            <a:r>
              <a:t>Nous </a:t>
            </a:r>
            <a:r>
              <a:t>réalisons</a:t>
            </a:r>
            <a:r>
              <a:t> une régression logistique en utilisant en tant que variables explicatives les variables sélectionnées par la méthode Lasso. Nous réalisons une régression pas à pas descendante, afin de supprimer les variables qui ne seraient pas significatives et qui auraient des p-values supérieures à 5%. La probabilité modélisée est que « y » soit égal à 1, c’est-à-dire que nous cherchons à déterminer la probabilité que le client fasse défaut. Pour ce faire nous avons divisé notre base en table de train (qui contient 80% des observations) et de test (qui contient 20% des observation)</a:t>
            </a:r>
          </a:p>
        </p:txBody>
      </p:sp>
      <p:pic>
        <p:nvPicPr>
          <p:cNvPr id="321" name="IMG_0535.jpeg" descr="IMG_0535.jpeg"/>
          <p:cNvPicPr>
            <a:picLocks noChangeAspect="1"/>
          </p:cNvPicPr>
          <p:nvPr/>
        </p:nvPicPr>
        <p:blipFill>
          <a:blip r:embed="rId2">
            <a:extLst/>
          </a:blip>
          <a:stretch>
            <a:fillRect/>
          </a:stretch>
        </p:blipFill>
        <p:spPr>
          <a:xfrm>
            <a:off x="4786645" y="1294714"/>
            <a:ext cx="13449302" cy="3689991"/>
          </a:xfrm>
          <a:prstGeom prst="rect">
            <a:avLst/>
          </a:prstGeom>
          <a:ln w="12700">
            <a:miter lim="400000"/>
          </a:ln>
        </p:spPr>
      </p:pic>
      <p:pic>
        <p:nvPicPr>
          <p:cNvPr id="322" name="IMG_0541.png" descr="IMG_0541.png"/>
          <p:cNvPicPr>
            <a:picLocks noChangeAspect="1"/>
          </p:cNvPicPr>
          <p:nvPr/>
        </p:nvPicPr>
        <p:blipFill>
          <a:blip r:embed="rId3">
            <a:extLst/>
          </a:blip>
          <a:srcRect l="35385" t="11657" r="41323" b="59162"/>
          <a:stretch>
            <a:fillRect/>
          </a:stretch>
        </p:blipFill>
        <p:spPr>
          <a:xfrm>
            <a:off x="4585718" y="5965739"/>
            <a:ext cx="3171679" cy="2775757"/>
          </a:xfrm>
          <a:prstGeom prst="rect">
            <a:avLst/>
          </a:prstGeom>
          <a:ln w="12700">
            <a:miter lim="400000"/>
          </a:ln>
        </p:spPr>
      </p:pic>
      <p:pic>
        <p:nvPicPr>
          <p:cNvPr id="323" name="IMG_0541.png" descr="IMG_0541.png"/>
          <p:cNvPicPr>
            <a:picLocks noChangeAspect="1"/>
          </p:cNvPicPr>
          <p:nvPr/>
        </p:nvPicPr>
        <p:blipFill>
          <a:blip r:embed="rId3">
            <a:extLst/>
          </a:blip>
          <a:srcRect l="68016" t="19194" r="4469" b="50484"/>
          <a:stretch>
            <a:fillRect/>
          </a:stretch>
        </p:blipFill>
        <p:spPr>
          <a:xfrm>
            <a:off x="8973664" y="5803423"/>
            <a:ext cx="3568482" cy="2746764"/>
          </a:xfrm>
          <a:prstGeom prst="rect">
            <a:avLst/>
          </a:prstGeom>
          <a:ln w="12700">
            <a:miter lim="400000"/>
          </a:ln>
        </p:spPr>
      </p:pic>
      <p:pic>
        <p:nvPicPr>
          <p:cNvPr id="324" name="IMG_0541.png" descr="IMG_0541.png"/>
          <p:cNvPicPr>
            <a:picLocks noChangeAspect="1"/>
          </p:cNvPicPr>
          <p:nvPr/>
        </p:nvPicPr>
        <p:blipFill>
          <a:blip r:embed="rId3">
            <a:extLst/>
          </a:blip>
          <a:srcRect l="49282" t="58373" r="28590" b="20246"/>
          <a:stretch>
            <a:fillRect/>
          </a:stretch>
        </p:blipFill>
        <p:spPr>
          <a:xfrm>
            <a:off x="13133197" y="6166960"/>
            <a:ext cx="2992207" cy="2019517"/>
          </a:xfrm>
          <a:prstGeom prst="rect">
            <a:avLst/>
          </a:prstGeom>
          <a:ln w="12700">
            <a:miter lim="400000"/>
          </a:ln>
        </p:spPr>
      </p:pic>
      <p:grpSp>
        <p:nvGrpSpPr>
          <p:cNvPr id="327" name="Dessin"/>
          <p:cNvGrpSpPr/>
          <p:nvPr/>
        </p:nvGrpSpPr>
        <p:grpSpPr>
          <a:xfrm>
            <a:off x="2583185" y="3865720"/>
            <a:ext cx="2590951" cy="3677969"/>
            <a:chOff x="-17" y="8"/>
            <a:chExt cx="2590949" cy="3677968"/>
          </a:xfrm>
        </p:grpSpPr>
        <p:sp>
          <p:nvSpPr>
            <p:cNvPr id="325" name="Ligne"/>
            <p:cNvSpPr/>
            <p:nvPr/>
          </p:nvSpPr>
          <p:spPr>
            <a:xfrm>
              <a:off x="-18" y="182745"/>
              <a:ext cx="2441917" cy="3495232"/>
            </a:xfrm>
            <a:custGeom>
              <a:avLst/>
              <a:gdLst/>
              <a:ahLst/>
              <a:cxnLst>
                <a:cxn ang="0">
                  <a:pos x="wd2" y="hd2"/>
                </a:cxn>
                <a:cxn ang="5400000">
                  <a:pos x="wd2" y="hd2"/>
                </a:cxn>
                <a:cxn ang="10800000">
                  <a:pos x="wd2" y="hd2"/>
                </a:cxn>
                <a:cxn ang="16200000">
                  <a:pos x="wd2" y="hd2"/>
                </a:cxn>
              </a:cxnLst>
              <a:rect l="0" t="0" r="r" b="b"/>
              <a:pathLst>
                <a:path w="21507" h="21556" fill="norm" stroke="1" extrusionOk="0">
                  <a:moveTo>
                    <a:pt x="17695" y="21556"/>
                  </a:moveTo>
                  <a:cubicBezTo>
                    <a:pt x="16354" y="21507"/>
                    <a:pt x="15013" y="21457"/>
                    <a:pt x="13742" y="21309"/>
                  </a:cubicBezTo>
                  <a:cubicBezTo>
                    <a:pt x="12472" y="21161"/>
                    <a:pt x="11272" y="20913"/>
                    <a:pt x="10054" y="20629"/>
                  </a:cubicBezTo>
                  <a:cubicBezTo>
                    <a:pt x="8836" y="20345"/>
                    <a:pt x="7601" y="20024"/>
                    <a:pt x="6489" y="19628"/>
                  </a:cubicBezTo>
                  <a:cubicBezTo>
                    <a:pt x="5378" y="19233"/>
                    <a:pt x="4389" y="18763"/>
                    <a:pt x="3542" y="18244"/>
                  </a:cubicBezTo>
                  <a:cubicBezTo>
                    <a:pt x="2695" y="17725"/>
                    <a:pt x="1989" y="17157"/>
                    <a:pt x="1389" y="16465"/>
                  </a:cubicBezTo>
                  <a:cubicBezTo>
                    <a:pt x="789" y="15773"/>
                    <a:pt x="295" y="14957"/>
                    <a:pt x="101" y="14105"/>
                  </a:cubicBezTo>
                  <a:cubicBezTo>
                    <a:pt x="-93" y="13252"/>
                    <a:pt x="13" y="12362"/>
                    <a:pt x="242" y="11547"/>
                  </a:cubicBezTo>
                  <a:cubicBezTo>
                    <a:pt x="472" y="10731"/>
                    <a:pt x="825" y="9990"/>
                    <a:pt x="1301" y="9224"/>
                  </a:cubicBezTo>
                  <a:cubicBezTo>
                    <a:pt x="1778" y="8458"/>
                    <a:pt x="2378" y="7667"/>
                    <a:pt x="3119" y="6913"/>
                  </a:cubicBezTo>
                  <a:cubicBezTo>
                    <a:pt x="3860" y="6159"/>
                    <a:pt x="4742" y="5442"/>
                    <a:pt x="5713" y="4775"/>
                  </a:cubicBezTo>
                  <a:cubicBezTo>
                    <a:pt x="6683" y="4108"/>
                    <a:pt x="7742" y="3490"/>
                    <a:pt x="8783" y="2996"/>
                  </a:cubicBezTo>
                  <a:cubicBezTo>
                    <a:pt x="9825" y="2502"/>
                    <a:pt x="10848" y="2131"/>
                    <a:pt x="11978" y="1772"/>
                  </a:cubicBezTo>
                  <a:cubicBezTo>
                    <a:pt x="13107" y="1414"/>
                    <a:pt x="14342" y="1068"/>
                    <a:pt x="15631" y="759"/>
                  </a:cubicBezTo>
                  <a:cubicBezTo>
                    <a:pt x="16919" y="450"/>
                    <a:pt x="18260" y="178"/>
                    <a:pt x="19248" y="67"/>
                  </a:cubicBezTo>
                  <a:cubicBezTo>
                    <a:pt x="20236" y="-44"/>
                    <a:pt x="20872" y="5"/>
                    <a:pt x="21507" y="55"/>
                  </a:cubicBezTo>
                </a:path>
              </a:pathLst>
            </a:custGeom>
            <a:noFill/>
            <a:ln w="88900" cap="rnd">
              <a:solidFill>
                <a:srgbClr val="000000"/>
              </a:solidFill>
              <a:prstDash val="solid"/>
              <a:round/>
            </a:ln>
            <a:effectLst/>
          </p:spPr>
          <p:txBody>
            <a:bodyPr wrap="square" lIns="45718" tIns="45718" rIns="45718" bIns="45718" numCol="1" anchor="t">
              <a:noAutofit/>
            </a:bodyPr>
            <a:lstStyle/>
            <a:p>
              <a:pPr>
                <a:defRPr>
                  <a:latin typeface="Trebuchet MS"/>
                  <a:ea typeface="Trebuchet MS"/>
                  <a:cs typeface="Trebuchet MS"/>
                  <a:sym typeface="Trebuchet MS"/>
                </a:defRPr>
              </a:pPr>
            </a:p>
          </p:txBody>
        </p:sp>
        <p:sp>
          <p:nvSpPr>
            <p:cNvPr id="326" name="Ligne"/>
            <p:cNvSpPr/>
            <p:nvPr/>
          </p:nvSpPr>
          <p:spPr>
            <a:xfrm>
              <a:off x="2215842" y="8"/>
              <a:ext cx="375091" cy="612416"/>
            </a:xfrm>
            <a:custGeom>
              <a:avLst/>
              <a:gdLst/>
              <a:ahLst/>
              <a:cxnLst>
                <a:cxn ang="0">
                  <a:pos x="wd2" y="hd2"/>
                </a:cxn>
                <a:cxn ang="5400000">
                  <a:pos x="wd2" y="hd2"/>
                </a:cxn>
                <a:cxn ang="10800000">
                  <a:pos x="wd2" y="hd2"/>
                </a:cxn>
                <a:cxn ang="16200000">
                  <a:pos x="wd2" y="hd2"/>
                </a:cxn>
              </a:cxnLst>
              <a:rect l="0" t="0" r="r" b="b"/>
              <a:pathLst>
                <a:path w="21060" h="21576" fill="norm" stroke="1" extrusionOk="0">
                  <a:moveTo>
                    <a:pt x="543" y="2517"/>
                  </a:moveTo>
                  <a:cubicBezTo>
                    <a:pt x="93" y="1811"/>
                    <a:pt x="-357" y="1105"/>
                    <a:pt x="430" y="682"/>
                  </a:cubicBezTo>
                  <a:cubicBezTo>
                    <a:pt x="1218" y="258"/>
                    <a:pt x="3243" y="117"/>
                    <a:pt x="6280" y="47"/>
                  </a:cubicBezTo>
                  <a:cubicBezTo>
                    <a:pt x="9318" y="-24"/>
                    <a:pt x="13368" y="-24"/>
                    <a:pt x="15955" y="117"/>
                  </a:cubicBezTo>
                  <a:cubicBezTo>
                    <a:pt x="18543" y="258"/>
                    <a:pt x="19668" y="541"/>
                    <a:pt x="20343" y="1035"/>
                  </a:cubicBezTo>
                  <a:cubicBezTo>
                    <a:pt x="21018" y="1529"/>
                    <a:pt x="21243" y="2235"/>
                    <a:pt x="20905" y="3788"/>
                  </a:cubicBezTo>
                  <a:cubicBezTo>
                    <a:pt x="20568" y="5341"/>
                    <a:pt x="19668" y="7741"/>
                    <a:pt x="17193" y="10847"/>
                  </a:cubicBezTo>
                  <a:cubicBezTo>
                    <a:pt x="14718" y="13952"/>
                    <a:pt x="10668" y="17764"/>
                    <a:pt x="6618" y="21576"/>
                  </a:cubicBezTo>
                </a:path>
              </a:pathLst>
            </a:custGeom>
            <a:noFill/>
            <a:ln w="88900" cap="rnd">
              <a:solidFill>
                <a:srgbClr val="000000"/>
              </a:solidFill>
              <a:prstDash val="solid"/>
              <a:round/>
            </a:ln>
            <a:effectLst/>
          </p:spPr>
          <p:txBody>
            <a:bodyPr wrap="square" lIns="45718" tIns="45718" rIns="45718" bIns="45718" numCol="1" anchor="t">
              <a:noAutofit/>
            </a:bodyPr>
            <a:lstStyle/>
            <a:p>
              <a:pPr>
                <a:defRPr>
                  <a:latin typeface="Trebuchet MS"/>
                  <a:ea typeface="Trebuchet MS"/>
                  <a:cs typeface="Trebuchet MS"/>
                  <a:sym typeface="Trebuchet MS"/>
                </a:defRPr>
              </a:pPr>
            </a:p>
          </p:txBody>
        </p:sp>
      </p:grpSp>
      <p:grpSp>
        <p:nvGrpSpPr>
          <p:cNvPr id="330" name="Dessin"/>
          <p:cNvGrpSpPr/>
          <p:nvPr/>
        </p:nvGrpSpPr>
        <p:grpSpPr>
          <a:xfrm>
            <a:off x="9180938" y="4898393"/>
            <a:ext cx="821177" cy="709791"/>
            <a:chOff x="3" y="0"/>
            <a:chExt cx="821175" cy="709790"/>
          </a:xfrm>
        </p:grpSpPr>
        <p:sp>
          <p:nvSpPr>
            <p:cNvPr id="328" name="Ligne"/>
            <p:cNvSpPr/>
            <p:nvPr/>
          </p:nvSpPr>
          <p:spPr>
            <a:xfrm>
              <a:off x="393872" y="156787"/>
              <a:ext cx="18567" cy="553005"/>
            </a:xfrm>
            <a:custGeom>
              <a:avLst/>
              <a:gdLst/>
              <a:ahLst/>
              <a:cxnLst>
                <a:cxn ang="0">
                  <a:pos x="wd2" y="hd2"/>
                </a:cxn>
                <a:cxn ang="5400000">
                  <a:pos x="wd2" y="hd2"/>
                </a:cxn>
                <a:cxn ang="10800000">
                  <a:pos x="wd2" y="hd2"/>
                </a:cxn>
                <a:cxn ang="16200000">
                  <a:pos x="wd2" y="hd2"/>
                </a:cxn>
              </a:cxnLst>
              <a:rect l="0" t="0" r="r" b="b"/>
              <a:pathLst>
                <a:path w="20015" h="21600" fill="norm" stroke="1" extrusionOk="0">
                  <a:moveTo>
                    <a:pt x="7055" y="0"/>
                  </a:moveTo>
                  <a:cubicBezTo>
                    <a:pt x="2735" y="4226"/>
                    <a:pt x="-1585" y="8452"/>
                    <a:pt x="575" y="12052"/>
                  </a:cubicBezTo>
                  <a:cubicBezTo>
                    <a:pt x="2735" y="15652"/>
                    <a:pt x="11375" y="18626"/>
                    <a:pt x="20015" y="21600"/>
                  </a:cubicBezTo>
                </a:path>
              </a:pathLst>
            </a:custGeom>
            <a:noFill/>
            <a:ln w="88900" cap="rnd">
              <a:solidFill>
                <a:srgbClr val="000000"/>
              </a:solidFill>
              <a:prstDash val="solid"/>
              <a:round/>
            </a:ln>
            <a:effectLst/>
          </p:spPr>
          <p:txBody>
            <a:bodyPr wrap="square" lIns="45718" tIns="45718" rIns="45718" bIns="45718" numCol="1" anchor="t">
              <a:noAutofit/>
            </a:bodyPr>
            <a:lstStyle/>
            <a:p>
              <a:pPr>
                <a:defRPr>
                  <a:latin typeface="Trebuchet MS"/>
                  <a:ea typeface="Trebuchet MS"/>
                  <a:cs typeface="Trebuchet MS"/>
                  <a:sym typeface="Trebuchet MS"/>
                </a:defRPr>
              </a:pPr>
            </a:p>
          </p:txBody>
        </p:sp>
        <p:sp>
          <p:nvSpPr>
            <p:cNvPr id="329" name="Ligne"/>
            <p:cNvSpPr/>
            <p:nvPr/>
          </p:nvSpPr>
          <p:spPr>
            <a:xfrm>
              <a:off x="3" y="0"/>
              <a:ext cx="821177" cy="272614"/>
            </a:xfrm>
            <a:custGeom>
              <a:avLst/>
              <a:gdLst/>
              <a:ahLst/>
              <a:cxnLst>
                <a:cxn ang="0">
                  <a:pos x="wd2" y="hd2"/>
                </a:cxn>
                <a:cxn ang="5400000">
                  <a:pos x="wd2" y="hd2"/>
                </a:cxn>
                <a:cxn ang="10800000">
                  <a:pos x="wd2" y="hd2"/>
                </a:cxn>
                <a:cxn ang="16200000">
                  <a:pos x="wd2" y="hd2"/>
                </a:cxn>
              </a:cxnLst>
              <a:rect l="0" t="0" r="r" b="b"/>
              <a:pathLst>
                <a:path w="21487" h="20992" fill="norm" stroke="1" extrusionOk="0">
                  <a:moveTo>
                    <a:pt x="8904" y="9296"/>
                  </a:moveTo>
                  <a:cubicBezTo>
                    <a:pt x="8380" y="8987"/>
                    <a:pt x="7856" y="8679"/>
                    <a:pt x="6598" y="10684"/>
                  </a:cubicBezTo>
                  <a:cubicBezTo>
                    <a:pt x="5339" y="12690"/>
                    <a:pt x="3347" y="17010"/>
                    <a:pt x="2089" y="19170"/>
                  </a:cubicBezTo>
                  <a:cubicBezTo>
                    <a:pt x="831" y="21330"/>
                    <a:pt x="306" y="21330"/>
                    <a:pt x="97" y="20404"/>
                  </a:cubicBezTo>
                  <a:cubicBezTo>
                    <a:pt x="-113" y="19479"/>
                    <a:pt x="-8" y="17627"/>
                    <a:pt x="673" y="14850"/>
                  </a:cubicBezTo>
                  <a:cubicBezTo>
                    <a:pt x="1355" y="12073"/>
                    <a:pt x="2613" y="8370"/>
                    <a:pt x="4081" y="5439"/>
                  </a:cubicBezTo>
                  <a:cubicBezTo>
                    <a:pt x="5549" y="2507"/>
                    <a:pt x="7227" y="347"/>
                    <a:pt x="8747" y="39"/>
                  </a:cubicBezTo>
                  <a:cubicBezTo>
                    <a:pt x="10268" y="-270"/>
                    <a:pt x="11631" y="1273"/>
                    <a:pt x="13728" y="4204"/>
                  </a:cubicBezTo>
                  <a:cubicBezTo>
                    <a:pt x="15825" y="7136"/>
                    <a:pt x="18656" y="11456"/>
                    <a:pt x="21487" y="15776"/>
                  </a:cubicBezTo>
                </a:path>
              </a:pathLst>
            </a:custGeom>
            <a:noFill/>
            <a:ln w="88900" cap="rnd">
              <a:solidFill>
                <a:srgbClr val="000000"/>
              </a:solidFill>
              <a:prstDash val="solid"/>
              <a:round/>
            </a:ln>
            <a:effectLst/>
          </p:spPr>
          <p:txBody>
            <a:bodyPr wrap="square" lIns="45718" tIns="45718" rIns="45718" bIns="45718" numCol="1" anchor="t">
              <a:noAutofit/>
            </a:bodyPr>
            <a:lstStyle/>
            <a:p>
              <a:pPr>
                <a:defRPr>
                  <a:latin typeface="Trebuchet MS"/>
                  <a:ea typeface="Trebuchet MS"/>
                  <a:cs typeface="Trebuchet MS"/>
                  <a:sym typeface="Trebuchet MS"/>
                </a:defRPr>
              </a:pPr>
            </a:p>
          </p:txBody>
        </p:sp>
      </p:grpSp>
      <p:grpSp>
        <p:nvGrpSpPr>
          <p:cNvPr id="333" name="Dessin"/>
          <p:cNvGrpSpPr/>
          <p:nvPr/>
        </p:nvGrpSpPr>
        <p:grpSpPr>
          <a:xfrm>
            <a:off x="13204351" y="4943879"/>
            <a:ext cx="1077514" cy="1085067"/>
            <a:chOff x="11" y="5"/>
            <a:chExt cx="1077513" cy="1085066"/>
          </a:xfrm>
        </p:grpSpPr>
        <p:sp>
          <p:nvSpPr>
            <p:cNvPr id="331" name="Ligne"/>
            <p:cNvSpPr/>
            <p:nvPr/>
          </p:nvSpPr>
          <p:spPr>
            <a:xfrm>
              <a:off x="260267" y="88274"/>
              <a:ext cx="817258" cy="996798"/>
            </a:xfrm>
            <a:custGeom>
              <a:avLst/>
              <a:gdLst/>
              <a:ahLst/>
              <a:cxnLst>
                <a:cxn ang="0">
                  <a:pos x="wd2" y="hd2"/>
                </a:cxn>
                <a:cxn ang="5400000">
                  <a:pos x="wd2" y="hd2"/>
                </a:cxn>
                <a:cxn ang="10800000">
                  <a:pos x="wd2" y="hd2"/>
                </a:cxn>
                <a:cxn ang="16200000">
                  <a:pos x="wd2" y="hd2"/>
                </a:cxn>
              </a:cxnLst>
              <a:rect l="0" t="0" r="r" b="b"/>
              <a:pathLst>
                <a:path w="21489" h="21492" fill="norm" stroke="1" extrusionOk="0">
                  <a:moveTo>
                    <a:pt x="1891" y="3089"/>
                  </a:moveTo>
                  <a:cubicBezTo>
                    <a:pt x="1680" y="2570"/>
                    <a:pt x="1470" y="2052"/>
                    <a:pt x="1101" y="1447"/>
                  </a:cubicBezTo>
                  <a:cubicBezTo>
                    <a:pt x="732" y="842"/>
                    <a:pt x="205" y="151"/>
                    <a:pt x="47" y="22"/>
                  </a:cubicBezTo>
                  <a:cubicBezTo>
                    <a:pt x="-111" y="-108"/>
                    <a:pt x="100" y="324"/>
                    <a:pt x="1153" y="1879"/>
                  </a:cubicBezTo>
                  <a:cubicBezTo>
                    <a:pt x="2207" y="3434"/>
                    <a:pt x="4104" y="6113"/>
                    <a:pt x="6316" y="8791"/>
                  </a:cubicBezTo>
                  <a:cubicBezTo>
                    <a:pt x="8529" y="11470"/>
                    <a:pt x="11058" y="14148"/>
                    <a:pt x="13639" y="16265"/>
                  </a:cubicBezTo>
                  <a:cubicBezTo>
                    <a:pt x="16221" y="18382"/>
                    <a:pt x="18855" y="19937"/>
                    <a:pt x="21489" y="21492"/>
                  </a:cubicBezTo>
                </a:path>
              </a:pathLst>
            </a:custGeom>
            <a:noFill/>
            <a:ln w="88900" cap="rnd">
              <a:solidFill>
                <a:srgbClr val="000000"/>
              </a:solidFill>
              <a:prstDash val="solid"/>
              <a:round/>
            </a:ln>
            <a:effectLst/>
          </p:spPr>
          <p:txBody>
            <a:bodyPr wrap="square" lIns="45718" tIns="45718" rIns="45718" bIns="45718" numCol="1" anchor="t">
              <a:noAutofit/>
            </a:bodyPr>
            <a:lstStyle/>
            <a:p>
              <a:pPr>
                <a:defRPr>
                  <a:latin typeface="Trebuchet MS"/>
                  <a:ea typeface="Trebuchet MS"/>
                  <a:cs typeface="Trebuchet MS"/>
                  <a:sym typeface="Trebuchet MS"/>
                </a:defRPr>
              </a:pPr>
            </a:p>
          </p:txBody>
        </p:sp>
        <p:sp>
          <p:nvSpPr>
            <p:cNvPr id="332" name="Ligne"/>
            <p:cNvSpPr/>
            <p:nvPr/>
          </p:nvSpPr>
          <p:spPr>
            <a:xfrm>
              <a:off x="11" y="5"/>
              <a:ext cx="813035" cy="312419"/>
            </a:xfrm>
            <a:custGeom>
              <a:avLst/>
              <a:gdLst/>
              <a:ahLst/>
              <a:cxnLst>
                <a:cxn ang="0">
                  <a:pos x="wd2" y="hd2"/>
                </a:cxn>
                <a:cxn ang="5400000">
                  <a:pos x="wd2" y="hd2"/>
                </a:cxn>
                <a:cxn ang="10800000">
                  <a:pos x="wd2" y="hd2"/>
                </a:cxn>
                <a:cxn ang="16200000">
                  <a:pos x="wd2" y="hd2"/>
                </a:cxn>
              </a:cxnLst>
              <a:rect l="0" t="0" r="r" b="b"/>
              <a:pathLst>
                <a:path w="21483" h="21050" fill="norm" stroke="1" extrusionOk="0">
                  <a:moveTo>
                    <a:pt x="8459" y="8310"/>
                  </a:moveTo>
                  <a:cubicBezTo>
                    <a:pt x="7930" y="7770"/>
                    <a:pt x="7401" y="7230"/>
                    <a:pt x="6924" y="7500"/>
                  </a:cubicBezTo>
                  <a:cubicBezTo>
                    <a:pt x="6448" y="7770"/>
                    <a:pt x="6024" y="8850"/>
                    <a:pt x="5230" y="11010"/>
                  </a:cubicBezTo>
                  <a:cubicBezTo>
                    <a:pt x="4436" y="13170"/>
                    <a:pt x="3271" y="16410"/>
                    <a:pt x="2424" y="18435"/>
                  </a:cubicBezTo>
                  <a:cubicBezTo>
                    <a:pt x="1577" y="20460"/>
                    <a:pt x="1048" y="21270"/>
                    <a:pt x="624" y="21000"/>
                  </a:cubicBezTo>
                  <a:cubicBezTo>
                    <a:pt x="201" y="20730"/>
                    <a:pt x="-117" y="19380"/>
                    <a:pt x="42" y="16545"/>
                  </a:cubicBezTo>
                  <a:cubicBezTo>
                    <a:pt x="201" y="13710"/>
                    <a:pt x="836" y="9390"/>
                    <a:pt x="1312" y="6285"/>
                  </a:cubicBezTo>
                  <a:cubicBezTo>
                    <a:pt x="1789" y="3180"/>
                    <a:pt x="2107" y="1290"/>
                    <a:pt x="2583" y="480"/>
                  </a:cubicBezTo>
                  <a:cubicBezTo>
                    <a:pt x="3059" y="-330"/>
                    <a:pt x="3695" y="-60"/>
                    <a:pt x="5177" y="885"/>
                  </a:cubicBezTo>
                  <a:cubicBezTo>
                    <a:pt x="6659" y="1830"/>
                    <a:pt x="8989" y="3450"/>
                    <a:pt x="11848" y="5880"/>
                  </a:cubicBezTo>
                  <a:cubicBezTo>
                    <a:pt x="14707" y="8310"/>
                    <a:pt x="18095" y="11550"/>
                    <a:pt x="21483" y="14790"/>
                  </a:cubicBezTo>
                </a:path>
              </a:pathLst>
            </a:custGeom>
            <a:noFill/>
            <a:ln w="88900" cap="rnd">
              <a:solidFill>
                <a:srgbClr val="000000"/>
              </a:solidFill>
              <a:prstDash val="solid"/>
              <a:round/>
            </a:ln>
            <a:effectLst/>
          </p:spPr>
          <p:txBody>
            <a:bodyPr wrap="square" lIns="45718" tIns="45718" rIns="45718" bIns="45718" numCol="1" anchor="t">
              <a:noAutofit/>
            </a:bodyPr>
            <a:lstStyle/>
            <a:p>
              <a:pPr>
                <a:defRPr>
                  <a:latin typeface="Trebuchet MS"/>
                  <a:ea typeface="Trebuchet MS"/>
                  <a:cs typeface="Trebuchet MS"/>
                  <a:sym typeface="Trebuchet MS"/>
                </a:defRPr>
              </a:pPr>
            </a:p>
          </p:txBody>
        </p:sp>
      </p:grpSp>
      <p:pic>
        <p:nvPicPr>
          <p:cNvPr id="334" name="22 22" descr="22 22"/>
          <p:cNvPicPr>
            <a:picLocks noChangeAspect="0"/>
          </p:cNvPicPr>
          <p:nvPr/>
        </p:nvPicPr>
        <p:blipFill>
          <a:blip r:embed="rId4">
            <a:extLst/>
          </a:blip>
          <a:stretch>
            <a:fillRect/>
          </a:stretch>
        </p:blipFill>
        <p:spPr>
          <a:xfrm>
            <a:off x="-62384" y="-200929"/>
            <a:ext cx="2711278"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34"/>
                                        </p:tgtEl>
                                        <p:attrNameLst>
                                          <p:attrName>style.visibility</p:attrName>
                                        </p:attrNameLst>
                                      </p:cBhvr>
                                      <p:to>
                                        <p:strVal val="visible"/>
                                      </p:to>
                                    </p:set>
                                    <p:anim calcmode="lin" valueType="num">
                                      <p:cBhvr>
                                        <p:cTn id="7" dur="1000" fill="hold"/>
                                        <p:tgtEl>
                                          <p:spTgt spid="334"/>
                                        </p:tgtEl>
                                        <p:attrNameLst>
                                          <p:attrName>ppt_x</p:attrName>
                                        </p:attrNameLst>
                                      </p:cBhvr>
                                      <p:tavLst>
                                        <p:tav tm="0">
                                          <p:val>
                                            <p:strVal val="#ppt_x"/>
                                          </p:val>
                                        </p:tav>
                                        <p:tav tm="100000">
                                          <p:val>
                                            <p:strVal val="#ppt_x"/>
                                          </p:val>
                                        </p:tav>
                                      </p:tavLst>
                                    </p:anim>
                                    <p:anim calcmode="lin" valueType="num">
                                      <p:cBhvr>
                                        <p:cTn id="8" dur="1000" fill="hold"/>
                                        <p:tgtEl>
                                          <p:spTgt spid="3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write here something"/>
          <p:cNvSpPr txBox="1"/>
          <p:nvPr/>
        </p:nvSpPr>
        <p:spPr>
          <a:xfrm>
            <a:off x="2875125" y="198249"/>
            <a:ext cx="12242183" cy="9677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6000">
                <a:latin typeface="Trebuchet MS"/>
                <a:ea typeface="Trebuchet MS"/>
                <a:cs typeface="Trebuchet MS"/>
                <a:sym typeface="Trebuchet MS"/>
              </a:defRPr>
            </a:lvl1pPr>
          </a:lstStyle>
          <a:p>
            <a:pPr/>
            <a:r>
              <a:t>Construction du modèle de score</a:t>
            </a:r>
          </a:p>
        </p:txBody>
      </p:sp>
      <p:grpSp>
        <p:nvGrpSpPr>
          <p:cNvPr id="341" name="Grouper"/>
          <p:cNvGrpSpPr/>
          <p:nvPr/>
        </p:nvGrpSpPr>
        <p:grpSpPr>
          <a:xfrm>
            <a:off x="3038341" y="1207488"/>
            <a:ext cx="10298373" cy="55909"/>
            <a:chOff x="0" y="0"/>
            <a:chExt cx="10298371" cy="55908"/>
          </a:xfrm>
        </p:grpSpPr>
        <p:sp>
          <p:nvSpPr>
            <p:cNvPr id="337" name="Rectangle 20"/>
            <p:cNvSpPr/>
            <p:nvPr/>
          </p:nvSpPr>
          <p:spPr>
            <a:xfrm>
              <a:off x="-1" y="-1"/>
              <a:ext cx="2523895" cy="55910"/>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38" name="Rectangle 21"/>
            <p:cNvSpPr/>
            <p:nvPr/>
          </p:nvSpPr>
          <p:spPr>
            <a:xfrm>
              <a:off x="2591492" y="-1"/>
              <a:ext cx="2523895" cy="55910"/>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39" name="Rectangle 22"/>
            <p:cNvSpPr/>
            <p:nvPr/>
          </p:nvSpPr>
          <p:spPr>
            <a:xfrm>
              <a:off x="5182984" y="-1"/>
              <a:ext cx="2523895" cy="55910"/>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40" name="Rectangle 23"/>
            <p:cNvSpPr/>
            <p:nvPr/>
          </p:nvSpPr>
          <p:spPr>
            <a:xfrm>
              <a:off x="7774477" y="-1"/>
              <a:ext cx="2523895" cy="55910"/>
            </a:xfrm>
            <a:prstGeom prst="rect">
              <a:avLst/>
            </a:prstGeom>
            <a:solidFill>
              <a:srgbClr val="3F50B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342" name="target"/>
          <p:cNvSpPr txBox="1"/>
          <p:nvPr/>
        </p:nvSpPr>
        <p:spPr>
          <a:xfrm>
            <a:off x="3008840" y="1702845"/>
            <a:ext cx="5795217"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Analyse des résultats</a:t>
            </a:r>
          </a:p>
        </p:txBody>
      </p:sp>
      <p:sp>
        <p:nvSpPr>
          <p:cNvPr id="343" name="Le modèle de régression pas à pas ainsi construit nous a permit à partir de l’échantillon d’apprentissage de supprimer  deux variables parmi celles sélectionnées précédemment à l’idée de la méthode de lasso. Ces variable sont entre autre :…"/>
          <p:cNvSpPr txBox="1"/>
          <p:nvPr/>
        </p:nvSpPr>
        <p:spPr>
          <a:xfrm>
            <a:off x="2752834" y="2770406"/>
            <a:ext cx="18289266"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latin typeface="Trebuchet MS"/>
                <a:ea typeface="Trebuchet MS"/>
                <a:cs typeface="Trebuchet MS"/>
                <a:sym typeface="Trebuchet MS"/>
              </a:defRPr>
            </a:pPr>
            <a:r>
              <a:t>Le modèle de régression pas à pas ainsi construit nous a permit à partir de l’échantillon d’apprentissage de supprimer  deux variables parmi celles sélectionnées précédemment à l’idée de la méthode de lasso. Ces variable sont entre autre :</a:t>
            </a:r>
          </a:p>
          <a:p>
            <a:pPr marL="300789" indent="-300789">
              <a:buSzPct val="100000"/>
              <a:buChar char="-"/>
              <a:defRPr sz="3000">
                <a:latin typeface="Trebuchet MS"/>
                <a:ea typeface="Trebuchet MS"/>
                <a:cs typeface="Trebuchet MS"/>
                <a:sym typeface="Trebuchet MS"/>
              </a:defRPr>
            </a:pPr>
            <a:r>
              <a:t>JOB_OTHER</a:t>
            </a:r>
          </a:p>
          <a:p>
            <a:pPr marL="300789" indent="-300789">
              <a:buSzPct val="100000"/>
              <a:buChar char="-"/>
              <a:defRPr sz="3000">
                <a:latin typeface="Trebuchet MS"/>
                <a:ea typeface="Trebuchet MS"/>
                <a:cs typeface="Trebuchet MS"/>
                <a:sym typeface="Trebuchet MS"/>
              </a:defRPr>
            </a:pPr>
            <a:r>
              <a:t>JOB_SALES</a:t>
            </a:r>
          </a:p>
        </p:txBody>
      </p:sp>
      <p:sp>
        <p:nvSpPr>
          <p:cNvPr id="344" name="L’analyse des estimations de la vraisemblance maximum permet de savoir quelles modalités sont significatives. Nous remarquons qu’elles le sont toutes étant données que les p-values sont également inférieures à 5%. Ce tableau nous fournit, de plus, les es"/>
          <p:cNvSpPr txBox="1"/>
          <p:nvPr/>
        </p:nvSpPr>
        <p:spPr>
          <a:xfrm>
            <a:off x="2778737" y="5094352"/>
            <a:ext cx="19223246" cy="810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just">
              <a:defRPr sz="3000">
                <a:latin typeface="Trebuchet MS"/>
                <a:ea typeface="Trebuchet MS"/>
                <a:cs typeface="Trebuchet MS"/>
                <a:sym typeface="Trebuchet MS"/>
              </a:defRPr>
            </a:pPr>
            <a:r>
              <a:t>L’analyse des estimations de la vraisemblance maximum permet de savoir quelles modalités sont significatives. Nous remarquons qu’elles le sont toutes étant données que les p-values sont également inférieures à 5%. Ce tableau nous fournit, de plus, les estimations pour 16 variables. Nous remarquons que les estimations sont négatives lorsque la valeur est de 0 pour la moitié des variables sélectionnées. Ceci nous indique que les probabilités de faire un défaut lorsque ces variables indicatrice prennent la modalité 0 diminuent comparativement au cas où ces variables prendraient la modalité 1. Concrètement le fait de contracter un prêt de valeur comprise entre 1100 et 7000 $ diminue la probabilité d’être en défaut. Concernant les autres variables, les estimations sont positives, ce qui indique que lorsque ces variables sont égales à 0, la probabilité de faire un dépôt augmente par rapport au cas où ces variables sont égales à 1. Ainsi, à titre d'exemple, le fait d’appartenir à la classe de client pour lesquels l’activité professionnelle est inconnu « JOB_CLASS_UNKOWN » augmente la probabilité de faire un défaut. Nous pouvons également interpréter les rapports de cotes pour chacune de ces variables. Les rapports de cotes sont des mesures statistiques qui s’interprètent généralement comme le risque relatif. Dans notre cas, les rapports de cotes représentent la chance de faire un défaut de la part des clients. Si ce rapport est supérieur à 1 les chances de réaliser un défaut augmentent, tandis que s’il est inférieur à 1 les chances de faire un dépôt diminuent. Plus le rapport s’éloigne de 1 plus l’effet évalué est important. Le rapport de cote pour la variable « JOB_CLASS_UNKOWN » est de 4.042, ce qui indique que les individus ne faisant pas partie de cette catégorie ont 4.042 fois plus de chance de faire un défaut que ceux faisant partie de cette catégorie.</a:t>
            </a:r>
          </a:p>
        </p:txBody>
      </p:sp>
      <p:pic>
        <p:nvPicPr>
          <p:cNvPr id="345" name="23 23" descr="23 23"/>
          <p:cNvPicPr>
            <a:picLocks noChangeAspect="0"/>
          </p:cNvPicPr>
          <p:nvPr/>
        </p:nvPicPr>
        <p:blipFill>
          <a:blip r:embed="rId2">
            <a:extLst/>
          </a:blip>
          <a:stretch>
            <a:fillRect/>
          </a:stretch>
        </p:blipFill>
        <p:spPr>
          <a:xfrm>
            <a:off x="-58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45"/>
                                        </p:tgtEl>
                                        <p:attrNameLst>
                                          <p:attrName>style.visibility</p:attrName>
                                        </p:attrNameLst>
                                      </p:cBhvr>
                                      <p:to>
                                        <p:strVal val="visible"/>
                                      </p:to>
                                    </p:set>
                                    <p:anim calcmode="lin" valueType="num">
                                      <p:cBhvr>
                                        <p:cTn id="7" dur="1000" fill="hold"/>
                                        <p:tgtEl>
                                          <p:spTgt spid="345"/>
                                        </p:tgtEl>
                                        <p:attrNameLst>
                                          <p:attrName>ppt_x</p:attrName>
                                        </p:attrNameLst>
                                      </p:cBhvr>
                                      <p:tavLst>
                                        <p:tav tm="0">
                                          <p:val>
                                            <p:strVal val="#ppt_x"/>
                                          </p:val>
                                        </p:tav>
                                        <p:tav tm="100000">
                                          <p:val>
                                            <p:strVal val="#ppt_x"/>
                                          </p:val>
                                        </p:tav>
                                      </p:tavLst>
                                    </p:anim>
                                    <p:anim calcmode="lin" valueType="num">
                                      <p:cBhvr>
                                        <p:cTn id="8" dur="1000" fill="hold"/>
                                        <p:tgtEl>
                                          <p:spTgt spid="3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5"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write here something"/>
          <p:cNvSpPr txBox="1"/>
          <p:nvPr/>
        </p:nvSpPr>
        <p:spPr>
          <a:xfrm>
            <a:off x="2862425" y="922150"/>
            <a:ext cx="12242183" cy="967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6000">
                <a:latin typeface="Trebuchet MS"/>
                <a:ea typeface="Trebuchet MS"/>
                <a:cs typeface="Trebuchet MS"/>
                <a:sym typeface="Trebuchet MS"/>
              </a:defRPr>
            </a:lvl1pPr>
          </a:lstStyle>
          <a:p>
            <a:pPr/>
            <a:r>
              <a:t>Construction du modèle de score</a:t>
            </a:r>
          </a:p>
        </p:txBody>
      </p:sp>
      <p:grpSp>
        <p:nvGrpSpPr>
          <p:cNvPr id="352" name="Grouper"/>
          <p:cNvGrpSpPr/>
          <p:nvPr/>
        </p:nvGrpSpPr>
        <p:grpSpPr>
          <a:xfrm>
            <a:off x="3025641" y="1893287"/>
            <a:ext cx="10298373" cy="55909"/>
            <a:chOff x="0" y="0"/>
            <a:chExt cx="10298371" cy="55908"/>
          </a:xfrm>
        </p:grpSpPr>
        <p:sp>
          <p:nvSpPr>
            <p:cNvPr id="348" name="Rectangle 20"/>
            <p:cNvSpPr/>
            <p:nvPr/>
          </p:nvSpPr>
          <p:spPr>
            <a:xfrm>
              <a:off x="-1" y="-1"/>
              <a:ext cx="2523895" cy="55910"/>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49" name="Rectangle 21"/>
            <p:cNvSpPr/>
            <p:nvPr/>
          </p:nvSpPr>
          <p:spPr>
            <a:xfrm>
              <a:off x="2591492" y="-1"/>
              <a:ext cx="2523895" cy="55910"/>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50" name="Rectangle 22"/>
            <p:cNvSpPr/>
            <p:nvPr/>
          </p:nvSpPr>
          <p:spPr>
            <a:xfrm>
              <a:off x="5182984" y="-1"/>
              <a:ext cx="2523895" cy="55910"/>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51" name="Rectangle 23"/>
            <p:cNvSpPr/>
            <p:nvPr/>
          </p:nvSpPr>
          <p:spPr>
            <a:xfrm>
              <a:off x="7774477" y="-1"/>
              <a:ext cx="2523895" cy="55910"/>
            </a:xfrm>
            <a:prstGeom prst="rect">
              <a:avLst/>
            </a:prstGeom>
            <a:solidFill>
              <a:srgbClr val="3F50B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grpSp>
        <p:nvGrpSpPr>
          <p:cNvPr id="355" name="Grouper"/>
          <p:cNvGrpSpPr/>
          <p:nvPr/>
        </p:nvGrpSpPr>
        <p:grpSpPr>
          <a:xfrm>
            <a:off x="2701617" y="4099192"/>
            <a:ext cx="17904741" cy="5625297"/>
            <a:chOff x="0" y="0"/>
            <a:chExt cx="17904739" cy="5625296"/>
          </a:xfrm>
        </p:grpSpPr>
        <p:sp>
          <p:nvSpPr>
            <p:cNvPr id="353" name="A partir de ce modèle, nous avons alors réalisé le test d’Hosmer et Lemeshow, afin de nous assurer que la probabilité estimée est proche de la probabilité réellement constatée. Dans notre cas, la p-value est supérieure à 5%, ce qui nous indique que le mo"/>
            <p:cNvSpPr txBox="1"/>
            <p:nvPr/>
          </p:nvSpPr>
          <p:spPr>
            <a:xfrm>
              <a:off x="39630" y="2856696"/>
              <a:ext cx="17865110" cy="276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latin typeface="Trebuchet MS"/>
                  <a:ea typeface="Trebuchet MS"/>
                  <a:cs typeface="Trebuchet MS"/>
                  <a:sym typeface="Trebuchet MS"/>
                </a:defRPr>
              </a:lvl1pPr>
            </a:lstStyle>
            <a:p>
              <a:pPr/>
              <a:r>
                <a:t>A partir de ce modèle, nous avons alors réalisé le test d’Hosmer et Lemeshow, afin de nous assurer que la probabilité estimée est proche de la probabilité réellement constatée. Dans notre cas, la p-value est supérieure à 5%, ce qui nous indique que le modèle est bien calibré et qu’il ne trahit pas les données. Nous étudions également la qualité du modèle à partir du R2, nous constatons que celui-ci est de 13,9%, et de 27,6% lorsqu’il est remis à l’échelle maximale. Cela indique que notre modèle est capable d’expliquer 27,6% de la distribution de nos données.</a:t>
              </a:r>
            </a:p>
          </p:txBody>
        </p:sp>
        <p:sp>
          <p:nvSpPr>
            <p:cNvPr id="354" name="Cette régression nous fournit également une courbe ROC. L’interprétation des courbes ROC passe principalement par l’AUC, c’est-à-dire l’aire sous la courbe ROC. Plus la courbe ROC se rapproche d’un angle droit et plus le modèle sera précis dans ses prédi"/>
            <p:cNvSpPr txBox="1"/>
            <p:nvPr/>
          </p:nvSpPr>
          <p:spPr>
            <a:xfrm>
              <a:off x="0" y="0"/>
              <a:ext cx="17822069" cy="2768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latin typeface="Trebuchet MS"/>
                  <a:ea typeface="Trebuchet MS"/>
                  <a:cs typeface="Trebuchet MS"/>
                  <a:sym typeface="Trebuchet MS"/>
                </a:defRPr>
              </a:lvl1pPr>
            </a:lstStyle>
            <a:p>
              <a:pPr/>
              <a:r>
                <a:t>Cette régression nous fournit également une courbe ROC. L’interprétation des courbes ROC passe principalement par l’AUC, c’est-à-dire l’aire sous la courbe ROC. Plus la courbe ROC se rapproche d’un angle droit et plus le modèle sera précis dans ses prédictions. En effet, l’axe des ordonnées (sensitivity) représente le taux de bon classement parmi les sains (ceux qui sont en défaut), tandis que l’axe des abscisses (specificity) représente le taux de mauvais classement parmi ceux qui ne sont pas en défaut. L’AUC de ce modèle est ici de 0,91 ce qui nous semble suffisant, nous considérons que la catégorisation des individus est globalement juste.</a:t>
              </a:r>
            </a:p>
          </p:txBody>
        </p:sp>
      </p:grpSp>
      <p:sp>
        <p:nvSpPr>
          <p:cNvPr id="356" name="target"/>
          <p:cNvSpPr txBox="1"/>
          <p:nvPr/>
        </p:nvSpPr>
        <p:spPr>
          <a:xfrm>
            <a:off x="2758911" y="2977152"/>
            <a:ext cx="5795215"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Analyse des résultats</a:t>
            </a:r>
          </a:p>
        </p:txBody>
      </p:sp>
      <p:pic>
        <p:nvPicPr>
          <p:cNvPr id="357" name="24 24" descr="24 24"/>
          <p:cNvPicPr>
            <a:picLocks noChangeAspect="0"/>
          </p:cNvPicPr>
          <p:nvPr/>
        </p:nvPicPr>
        <p:blipFill>
          <a:blip r:embed="rId2">
            <a:extLst/>
          </a:blip>
          <a:stretch>
            <a:fillRect/>
          </a:stretch>
        </p:blipFill>
        <p:spPr>
          <a:xfrm>
            <a:off x="-32909" y="-2689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57"/>
                                        </p:tgtEl>
                                        <p:attrNameLst>
                                          <p:attrName>style.visibility</p:attrName>
                                        </p:attrNameLst>
                                      </p:cBhvr>
                                      <p:to>
                                        <p:strVal val="visible"/>
                                      </p:to>
                                    </p:set>
                                    <p:anim calcmode="lin" valueType="num">
                                      <p:cBhvr>
                                        <p:cTn id="7" dur="1000" fill="hold"/>
                                        <p:tgtEl>
                                          <p:spTgt spid="357"/>
                                        </p:tgtEl>
                                        <p:attrNameLst>
                                          <p:attrName>ppt_x</p:attrName>
                                        </p:attrNameLst>
                                      </p:cBhvr>
                                      <p:tavLst>
                                        <p:tav tm="0">
                                          <p:val>
                                            <p:strVal val="#ppt_x"/>
                                          </p:val>
                                        </p:tav>
                                        <p:tav tm="100000">
                                          <p:val>
                                            <p:strVal val="#ppt_x"/>
                                          </p:val>
                                        </p:tav>
                                      </p:tavLst>
                                    </p:anim>
                                    <p:anim calcmode="lin" valueType="num">
                                      <p:cBhvr>
                                        <p:cTn id="8" dur="1000" fill="hold"/>
                                        <p:tgtEl>
                                          <p:spTgt spid="3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7"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our company values"/>
          <p:cNvSpPr txBox="1"/>
          <p:nvPr/>
        </p:nvSpPr>
        <p:spPr>
          <a:xfrm>
            <a:off x="2757976" y="652582"/>
            <a:ext cx="16519139" cy="8532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6000">
                <a:latin typeface="Rockwell Bold"/>
                <a:ea typeface="Rockwell Bold"/>
                <a:cs typeface="Rockwell Bold"/>
                <a:sym typeface="Rockwell Bold"/>
              </a:defRPr>
            </a:lvl1pPr>
          </a:lstStyle>
          <a:p>
            <a:pPr/>
            <a:r>
              <a:t>Analyse des performances du modèle</a:t>
            </a:r>
          </a:p>
        </p:txBody>
      </p:sp>
      <p:grpSp>
        <p:nvGrpSpPr>
          <p:cNvPr id="362" name="Grouper"/>
          <p:cNvGrpSpPr/>
          <p:nvPr/>
        </p:nvGrpSpPr>
        <p:grpSpPr>
          <a:xfrm>
            <a:off x="347637" y="157194"/>
            <a:ext cx="2027246" cy="2047245"/>
            <a:chOff x="0" y="-7"/>
            <a:chExt cx="2027245" cy="2047244"/>
          </a:xfrm>
        </p:grpSpPr>
        <p:sp>
          <p:nvSpPr>
            <p:cNvPr id="360" name="Engrenage"/>
            <p:cNvSpPr/>
            <p:nvPr/>
          </p:nvSpPr>
          <p:spPr>
            <a:xfrm flipH="1" rot="10800000">
              <a:off x="1014457" y="-8"/>
              <a:ext cx="1012789" cy="1012988"/>
            </a:xfrm>
            <a:custGeom>
              <a:avLst/>
              <a:gdLst/>
              <a:ahLst/>
              <a:cxnLst>
                <a:cxn ang="0">
                  <a:pos x="wd2" y="hd2"/>
                </a:cxn>
                <a:cxn ang="5400000">
                  <a:pos x="wd2" y="hd2"/>
                </a:cxn>
                <a:cxn ang="10800000">
                  <a:pos x="wd2" y="hd2"/>
                </a:cxn>
                <a:cxn ang="16200000">
                  <a:pos x="wd2" y="hd2"/>
                </a:cxn>
              </a:cxnLst>
              <a:rect l="0" t="0" r="r" b="b"/>
              <a:pathLst>
                <a:path w="21532" h="21555" fill="norm" stroke="1"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242524"/>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61" name="Engrenage"/>
            <p:cNvSpPr/>
            <p:nvPr/>
          </p:nvSpPr>
          <p:spPr>
            <a:xfrm>
              <a:off x="-1" y="664793"/>
              <a:ext cx="1388487" cy="138244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242524"/>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363" name="Une fois la modélisation réalisée, il est nécessaire de procéder à l’analyse des performances pour la validation du score et de nos données. En effet, les résultats obtenus ont été construits à partir de l’échantillon d’apprentissage uniquement, il est d"/>
          <p:cNvSpPr txBox="1"/>
          <p:nvPr/>
        </p:nvSpPr>
        <p:spPr>
          <a:xfrm>
            <a:off x="2687923" y="1587316"/>
            <a:ext cx="20354590"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Trebuchet MS"/>
                <a:ea typeface="Trebuchet MS"/>
                <a:cs typeface="Trebuchet MS"/>
                <a:sym typeface="Trebuchet MS"/>
              </a:defRPr>
            </a:lvl1pPr>
          </a:lstStyle>
          <a:p>
            <a:pPr/>
            <a:r>
              <a:t>Une fois la modélisation réalisée, il est nécessaire de procéder à l’analyse des performances pour la validation du score et de nos données. En effet, les résultats obtenus ont été construits à partir de l’échantillon d’apprentissage uniquement, il est donc essentiel de contrôler sa robustesse sur un échantillon qui n’a pas servi à sa construction, c’est-à-dire l’échantillon test. Une fois de plus, nous analysons la performance de nos deux modèles.</a:t>
            </a:r>
          </a:p>
        </p:txBody>
      </p:sp>
      <p:grpSp>
        <p:nvGrpSpPr>
          <p:cNvPr id="369" name="Grouper"/>
          <p:cNvGrpSpPr/>
          <p:nvPr/>
        </p:nvGrpSpPr>
        <p:grpSpPr>
          <a:xfrm>
            <a:off x="2527961" y="3666685"/>
            <a:ext cx="7613582" cy="4708628"/>
            <a:chOff x="0" y="25400"/>
            <a:chExt cx="7613580" cy="4708626"/>
          </a:xfrm>
        </p:grpSpPr>
        <p:graphicFrame>
          <p:nvGraphicFramePr>
            <p:cNvPr id="364" name="Tableau"/>
            <p:cNvGraphicFramePr/>
            <p:nvPr/>
          </p:nvGraphicFramePr>
          <p:xfrm>
            <a:off x="67229" y="25400"/>
            <a:ext cx="6804070" cy="3990549"/>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268023"/>
                  <a:gridCol w="2268023"/>
                  <a:gridCol w="2268023"/>
                </a:tblGrid>
                <a:tr h="997637">
                  <a:tc>
                    <a:txBody>
                      <a:bodyPr/>
                      <a:lstStyle/>
                      <a:p>
                        <a:pPr indent="457200" algn="r">
                          <a:defRPr sz="1200"/>
                        </a:pPr>
                      </a:p>
                    </a:txBody>
                    <a:tcPr marL="0" marR="0" marT="0" marB="0" anchor="t" anchorCtr="0" horzOverflow="overflow">
                      <a:solidFill>
                        <a:srgbClr val="FFFFFF"/>
                      </a:solidFill>
                    </a:tcPr>
                  </a:tc>
                  <a:tc>
                    <a:txBody>
                      <a:bodyPr/>
                      <a:lstStyle/>
                      <a:p>
                        <a:pPr indent="457200" algn="ctr">
                          <a:defRPr b="0" sz="1800">
                            <a:solidFill>
                              <a:srgbClr val="000000"/>
                            </a:solidFill>
                          </a:defRPr>
                        </a:pPr>
                        <a:r>
                          <a:rPr b="1" sz="2500">
                            <a:solidFill>
                              <a:srgbClr val="FFFFFF"/>
                            </a:solidFill>
                          </a:rPr>
                          <a:t>TRAIN</a:t>
                        </a:r>
                      </a:p>
                    </a:txBody>
                    <a:tcPr marL="0" marR="0" marT="0" marB="0" anchor="ctr" anchorCtr="0" horzOverflow="overflow"/>
                  </a:tc>
                  <a:tc>
                    <a:txBody>
                      <a:bodyPr/>
                      <a:lstStyle/>
                      <a:p>
                        <a:pPr indent="457200" algn="ctr">
                          <a:defRPr b="0" sz="1800">
                            <a:solidFill>
                              <a:srgbClr val="000000"/>
                            </a:solidFill>
                          </a:defRPr>
                        </a:pPr>
                        <a:r>
                          <a:rPr b="1" sz="2500">
                            <a:solidFill>
                              <a:srgbClr val="FFFFFF"/>
                            </a:solidFill>
                          </a:rPr>
                          <a:t>TEST</a:t>
                        </a:r>
                      </a:p>
                    </a:txBody>
                    <a:tcPr marL="0" marR="0" marT="0" marB="0" anchor="ctr" anchorCtr="0" horzOverflow="overflow"/>
                  </a:tc>
                </a:tr>
                <a:tr h="997637">
                  <a:tc>
                    <a:txBody>
                      <a:bodyPr/>
                      <a:lstStyle/>
                      <a:p>
                        <a:pPr indent="457200" algn="ctr">
                          <a:defRPr b="0" sz="1800">
                            <a:solidFill>
                              <a:srgbClr val="000000"/>
                            </a:solidFill>
                          </a:defRPr>
                        </a:pPr>
                        <a:r>
                          <a:rPr b="1" sz="2500">
                            <a:solidFill>
                              <a:srgbClr val="FFFFFF"/>
                            </a:solidFill>
                          </a:rPr>
                          <a:t>GINI</a:t>
                        </a:r>
                      </a:p>
                    </a:txBody>
                    <a:tcPr marL="0" marR="0" marT="0" marB="0" anchor="ctr" anchorCtr="0" horzOverflow="overflow"/>
                  </a:tc>
                  <a:tc>
                    <a:txBody>
                      <a:bodyPr/>
                      <a:lstStyle/>
                      <a:p>
                        <a:pPr indent="457200" algn="ctr">
                          <a:defRPr sz="1800"/>
                        </a:pPr>
                        <a:r>
                          <a:rPr b="1" sz="3200"/>
                          <a:t>0.78</a:t>
                        </a:r>
                      </a:p>
                    </a:txBody>
                    <a:tcPr marL="0" marR="0" marT="0" marB="0" anchor="ctr" anchorCtr="0" horzOverflow="overflow"/>
                  </a:tc>
                  <a:tc>
                    <a:txBody>
                      <a:bodyPr/>
                      <a:lstStyle/>
                      <a:p>
                        <a:pPr indent="457200" algn="ctr">
                          <a:defRPr sz="1800"/>
                        </a:pPr>
                        <a:r>
                          <a:rPr b="1" sz="3200"/>
                          <a:t>0.79</a:t>
                        </a:r>
                      </a:p>
                    </a:txBody>
                    <a:tcPr marL="0" marR="0" marT="0" marB="0" anchor="ctr" anchorCtr="0" horzOverflow="overflow"/>
                  </a:tc>
                </a:tr>
                <a:tr h="997637">
                  <a:tc>
                    <a:txBody>
                      <a:bodyPr/>
                      <a:lstStyle/>
                      <a:p>
                        <a:pPr indent="457200" algn="ctr">
                          <a:defRPr b="0" sz="1800">
                            <a:solidFill>
                              <a:srgbClr val="000000"/>
                            </a:solidFill>
                          </a:defRPr>
                        </a:pPr>
                        <a:r>
                          <a:rPr b="1" sz="2500">
                            <a:solidFill>
                              <a:srgbClr val="FFFFFF"/>
                            </a:solidFill>
                          </a:rPr>
                          <a:t>AUC</a:t>
                        </a:r>
                      </a:p>
                    </a:txBody>
                    <a:tcPr marL="0" marR="0" marT="0" marB="0" anchor="ctr" anchorCtr="0" horzOverflow="overflow"/>
                  </a:tc>
                  <a:tc>
                    <a:txBody>
                      <a:bodyPr/>
                      <a:lstStyle/>
                      <a:p>
                        <a:pPr indent="457200" algn="ctr">
                          <a:defRPr sz="1800"/>
                        </a:pPr>
                        <a:r>
                          <a:rPr b="1" sz="3200"/>
                          <a:t>0.89</a:t>
                        </a:r>
                      </a:p>
                    </a:txBody>
                    <a:tcPr marL="0" marR="0" marT="0" marB="0" anchor="ctr" anchorCtr="0" horzOverflow="overflow"/>
                  </a:tc>
                  <a:tc>
                    <a:txBody>
                      <a:bodyPr/>
                      <a:lstStyle/>
                      <a:p>
                        <a:pPr indent="457200" algn="ctr">
                          <a:defRPr sz="1800"/>
                        </a:pPr>
                        <a:r>
                          <a:rPr b="1" sz="3200"/>
                          <a:t>0.895</a:t>
                        </a:r>
                      </a:p>
                    </a:txBody>
                    <a:tcPr marL="0" marR="0" marT="0" marB="0" anchor="ctr" anchorCtr="0" horzOverflow="overflow"/>
                  </a:tc>
                </a:tr>
                <a:tr h="997637">
                  <a:tc>
                    <a:txBody>
                      <a:bodyPr/>
                      <a:lstStyle/>
                      <a:p>
                        <a:pPr indent="457200" algn="ctr">
                          <a:defRPr b="0" sz="1800">
                            <a:solidFill>
                              <a:srgbClr val="000000"/>
                            </a:solidFill>
                          </a:defRPr>
                        </a:pPr>
                        <a:r>
                          <a:rPr b="1" sz="2500">
                            <a:solidFill>
                              <a:srgbClr val="FFFFFF"/>
                            </a:solidFill>
                          </a:rPr>
                          <a:t>IR</a:t>
                        </a:r>
                      </a:p>
                    </a:txBody>
                    <a:tcPr marL="0" marR="0" marT="0" marB="0" anchor="ctr" anchorCtr="0" horzOverflow="overflow"/>
                  </a:tc>
                  <a:tc gridSpan="2">
                    <a:txBody>
                      <a:bodyPr/>
                      <a:lstStyle/>
                      <a:p>
                        <a:pPr indent="457200" algn="ctr">
                          <a:defRPr sz="1800"/>
                        </a:pPr>
                        <a:r>
                          <a:rPr b="1" sz="3200"/>
                          <a:t>0.98</a:t>
                        </a:r>
                      </a:p>
                    </a:txBody>
                    <a:tcPr marL="0" marR="0" marT="0" marB="0" anchor="ctr" anchorCtr="0" horzOverflow="overflow"/>
                  </a:tc>
                  <a:tc hMerge="1">
                    <a:tcPr/>
                  </a:tc>
                </a:tr>
              </a:tbl>
            </a:graphicData>
          </a:graphic>
        </p:graphicFrame>
        <p:grpSp>
          <p:nvGrpSpPr>
            <p:cNvPr id="367" name="Grouper"/>
            <p:cNvGrpSpPr/>
            <p:nvPr/>
          </p:nvGrpSpPr>
          <p:grpSpPr>
            <a:xfrm>
              <a:off x="7028958" y="107675"/>
              <a:ext cx="140060" cy="3806975"/>
              <a:chOff x="0" y="0"/>
              <a:chExt cx="140059" cy="3806973"/>
            </a:xfrm>
          </p:grpSpPr>
          <p:sp>
            <p:nvSpPr>
              <p:cNvPr id="365" name="Rectangle 20"/>
              <p:cNvSpPr/>
              <p:nvPr/>
            </p:nvSpPr>
            <p:spPr>
              <a:xfrm rot="5400000">
                <a:off x="-869137" y="869136"/>
                <a:ext cx="1878334" cy="140060"/>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66" name="Rectangle 21"/>
              <p:cNvSpPr/>
              <p:nvPr/>
            </p:nvSpPr>
            <p:spPr>
              <a:xfrm rot="5400000">
                <a:off x="-869137" y="2797777"/>
                <a:ext cx="1878334" cy="140060"/>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368" name="write another line here…"/>
            <p:cNvSpPr txBox="1"/>
            <p:nvPr/>
          </p:nvSpPr>
          <p:spPr>
            <a:xfrm>
              <a:off x="0" y="4210790"/>
              <a:ext cx="7613581" cy="523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nSpc>
                  <a:spcPct val="150000"/>
                </a:lnSpc>
                <a:defRPr b="1" sz="2800">
                  <a:solidFill>
                    <a:srgbClr val="005180"/>
                  </a:solidFill>
                </a:defRPr>
              </a:pPr>
              <a:r>
                <a:t>Table</a:t>
              </a:r>
              <a:r>
                <a:rPr sz="2400"/>
                <a:t> </a:t>
              </a:r>
              <a:r>
                <a:rPr sz="2400"/>
                <a:t>9</a:t>
              </a:r>
              <a:r>
                <a:rPr sz="2400">
                  <a:solidFill>
                    <a:srgbClr val="000000"/>
                  </a:solidFill>
                </a:rPr>
                <a:t> : </a:t>
              </a:r>
              <a:r>
                <a:rPr i="1" sz="2400">
                  <a:solidFill>
                    <a:srgbClr val="000000"/>
                  </a:solidFill>
                </a:rPr>
                <a:t>Tableau récapitulatif des performances </a:t>
              </a:r>
            </a:p>
          </p:txBody>
        </p:sp>
      </p:grpSp>
      <p:pic>
        <p:nvPicPr>
          <p:cNvPr id="370" name="IMG_0537.jpeg" descr="IMG_0537.jpeg"/>
          <p:cNvPicPr>
            <a:picLocks noChangeAspect="1"/>
          </p:cNvPicPr>
          <p:nvPr/>
        </p:nvPicPr>
        <p:blipFill>
          <a:blip r:embed="rId2">
            <a:extLst/>
          </a:blip>
          <a:stretch>
            <a:fillRect/>
          </a:stretch>
        </p:blipFill>
        <p:spPr>
          <a:xfrm>
            <a:off x="2656882" y="8573513"/>
            <a:ext cx="6793629" cy="5197005"/>
          </a:xfrm>
          <a:prstGeom prst="rect">
            <a:avLst/>
          </a:prstGeom>
          <a:ln w="12700">
            <a:miter lim="400000"/>
          </a:ln>
        </p:spPr>
      </p:pic>
      <p:sp>
        <p:nvSpPr>
          <p:cNvPr id="371" name="Ici on peu remarque qu’a la fois pour l’échantillon de test et de train  les indice de Gini et les score AUC sont sensiblement les même ce qui traduit que notre modele est assez stable et performant déplus si l’on se focalise sur l’indice de robustesse ("/>
          <p:cNvSpPr txBox="1"/>
          <p:nvPr/>
        </p:nvSpPr>
        <p:spPr>
          <a:xfrm>
            <a:off x="10686277" y="4262673"/>
            <a:ext cx="10977610" cy="321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000">
                <a:latin typeface="Trebuchet MS"/>
                <a:ea typeface="Trebuchet MS"/>
                <a:cs typeface="Trebuchet MS"/>
                <a:sym typeface="Trebuchet MS"/>
              </a:defRPr>
            </a:lvl1pPr>
          </a:lstStyle>
          <a:p>
            <a:pPr/>
            <a:r>
              <a:t>Ici on peu remarque qu’a la fois pour l’échantillon de test et de train  les indice de Gini et les score AUC sont sensiblement les même ce qui traduit que notre modele est assez stable et performant déplus si l’on se focalise sur l’indice de robustesse (qui est de 98%) nous pouvons considère qu’on a perdu moins de 2% de notre performance de discrimination ce qui atteste bien de là robustesse du pouvoir discriminant de notre modèle.</a:t>
            </a:r>
          </a:p>
        </p:txBody>
      </p:sp>
      <p:sp>
        <p:nvSpPr>
          <p:cNvPr id="372" name="Cette courbe de sélection permet de mettre en relation une part d’individus classés selon leur niveau de risque avec une part d’individus défaillants. Le score est performant lorsque cette courbe s’éloigne de la bissectrice vers le bas. Dans notre cas le"/>
          <p:cNvSpPr txBox="1"/>
          <p:nvPr/>
        </p:nvSpPr>
        <p:spPr>
          <a:xfrm>
            <a:off x="10690439" y="9313974"/>
            <a:ext cx="10959232" cy="321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000">
                <a:latin typeface="Trebuchet MS"/>
                <a:ea typeface="Trebuchet MS"/>
                <a:cs typeface="Trebuchet MS"/>
                <a:sym typeface="Trebuchet MS"/>
              </a:defRPr>
            </a:lvl1pPr>
          </a:lstStyle>
          <a:p>
            <a:pPr/>
            <a:r>
              <a:t>Cette courbe de sélection permet de mettre en relation une part d’individus classés selon leur niveau de risque avec une part d’individus défaillants. Le score est performant lorsque cette courbe s’éloigne de la bissectrice vers le bas. Dans notre cas le résultats obtenu atteste bien que notre modèle est assez performant dans la mesure ou nous remarquons que les courbes de sélection se rapproche du score parfait.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62"/>
                                        </p:tgtEl>
                                        <p:attrNameLst>
                                          <p:attrName>style.visibility</p:attrName>
                                        </p:attrNameLst>
                                      </p:cBhvr>
                                      <p:to>
                                        <p:strVal val="visible"/>
                                      </p:to>
                                    </p:set>
                                    <p:animEffect filter="wipe(left)" transition="in">
                                      <p:cBhvr>
                                        <p:cTn id="7"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2"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our company values"/>
          <p:cNvSpPr txBox="1"/>
          <p:nvPr/>
        </p:nvSpPr>
        <p:spPr>
          <a:xfrm>
            <a:off x="2421366" y="641922"/>
            <a:ext cx="15292918" cy="8532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6000">
                <a:latin typeface="Rockwell Bold"/>
                <a:ea typeface="Rockwell Bold"/>
                <a:cs typeface="Rockwell Bold"/>
                <a:sym typeface="Rockwell Bold"/>
              </a:defRPr>
            </a:lvl1pPr>
          </a:lstStyle>
          <a:p>
            <a:pPr/>
            <a:r>
              <a:t>Analyse des performances du modèle</a:t>
            </a:r>
          </a:p>
        </p:txBody>
      </p:sp>
      <p:grpSp>
        <p:nvGrpSpPr>
          <p:cNvPr id="377" name="Grouper"/>
          <p:cNvGrpSpPr/>
          <p:nvPr/>
        </p:nvGrpSpPr>
        <p:grpSpPr>
          <a:xfrm>
            <a:off x="99063" y="159233"/>
            <a:ext cx="2001846" cy="2123445"/>
            <a:chOff x="0" y="-7"/>
            <a:chExt cx="2001845" cy="2123444"/>
          </a:xfrm>
        </p:grpSpPr>
        <p:sp>
          <p:nvSpPr>
            <p:cNvPr id="375" name="Engrenage"/>
            <p:cNvSpPr/>
            <p:nvPr/>
          </p:nvSpPr>
          <p:spPr>
            <a:xfrm flipH="1" rot="10800000">
              <a:off x="989057" y="-8"/>
              <a:ext cx="1012789" cy="1012988"/>
            </a:xfrm>
            <a:custGeom>
              <a:avLst/>
              <a:gdLst/>
              <a:ahLst/>
              <a:cxnLst>
                <a:cxn ang="0">
                  <a:pos x="wd2" y="hd2"/>
                </a:cxn>
                <a:cxn ang="5400000">
                  <a:pos x="wd2" y="hd2"/>
                </a:cxn>
                <a:cxn ang="10800000">
                  <a:pos x="wd2" y="hd2"/>
                </a:cxn>
                <a:cxn ang="16200000">
                  <a:pos x="wd2" y="hd2"/>
                </a:cxn>
              </a:cxnLst>
              <a:rect l="0" t="0" r="r" b="b"/>
              <a:pathLst>
                <a:path w="21532" h="21555" fill="norm" stroke="1"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242524"/>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76" name="Engrenage"/>
            <p:cNvSpPr/>
            <p:nvPr/>
          </p:nvSpPr>
          <p:spPr>
            <a:xfrm>
              <a:off x="0" y="740993"/>
              <a:ext cx="1388486" cy="138244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242524"/>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pic>
        <p:nvPicPr>
          <p:cNvPr id="378" name="IMG_0539.jpeg" descr="IMG_0539.jpeg"/>
          <p:cNvPicPr>
            <a:picLocks noChangeAspect="1"/>
          </p:cNvPicPr>
          <p:nvPr/>
        </p:nvPicPr>
        <p:blipFill>
          <a:blip r:embed="rId2">
            <a:extLst/>
          </a:blip>
          <a:stretch>
            <a:fillRect/>
          </a:stretch>
        </p:blipFill>
        <p:spPr>
          <a:xfrm>
            <a:off x="1689069" y="2247556"/>
            <a:ext cx="8623019" cy="6792611"/>
          </a:xfrm>
          <a:prstGeom prst="rect">
            <a:avLst/>
          </a:prstGeom>
          <a:ln w="12700">
            <a:miter lim="400000"/>
          </a:ln>
        </p:spPr>
      </p:pic>
      <p:grpSp>
        <p:nvGrpSpPr>
          <p:cNvPr id="381" name="Grouper"/>
          <p:cNvGrpSpPr/>
          <p:nvPr/>
        </p:nvGrpSpPr>
        <p:grpSpPr>
          <a:xfrm>
            <a:off x="11415246" y="2273168"/>
            <a:ext cx="95789" cy="6632845"/>
            <a:chOff x="0" y="0"/>
            <a:chExt cx="95788" cy="6632843"/>
          </a:xfrm>
        </p:grpSpPr>
        <p:sp>
          <p:nvSpPr>
            <p:cNvPr id="379" name="Rectangle 20"/>
            <p:cNvSpPr/>
            <p:nvPr/>
          </p:nvSpPr>
          <p:spPr>
            <a:xfrm rot="5400000">
              <a:off x="-1588405" y="1588404"/>
              <a:ext cx="3272597" cy="95788"/>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80" name="Rectangle 21"/>
            <p:cNvSpPr/>
            <p:nvPr/>
          </p:nvSpPr>
          <p:spPr>
            <a:xfrm rot="5400000">
              <a:off x="-1588405" y="4948651"/>
              <a:ext cx="3272597" cy="95789"/>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382" name="La courbe de discrimination relie la part d’individus sains à la part d’individus défaillants. En effet lorsque la courbe s’éloigne de la bissectrice vers le haut dans notre cas on peu remarquer la courbe est éloignées de la bissectrice vers le haut, ce "/>
          <p:cNvSpPr txBox="1"/>
          <p:nvPr/>
        </p:nvSpPr>
        <p:spPr>
          <a:xfrm>
            <a:off x="12173778" y="3726159"/>
            <a:ext cx="11260929" cy="383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a:latin typeface="Trebuchet MS"/>
                <a:ea typeface="Trebuchet MS"/>
                <a:cs typeface="Trebuchet MS"/>
                <a:sym typeface="Trebuchet MS"/>
              </a:defRPr>
            </a:lvl1pPr>
          </a:lstStyle>
          <a:p>
            <a:pPr/>
            <a:r>
              <a:t>La courbe de discrimination relie la part d’individus sains à la part d’individus défaillants. En effet lorsque la courbe s’éloigne de la bissectrice vers le haut dans notre cas on peu remarquer la courbe est éloignées de la bissectrice vers le haut, ce qui confirme les conclusions tirées du précédent graphe et tableau récapitulatif des performances.</a:t>
            </a:r>
          </a:p>
        </p:txBody>
      </p:sp>
      <p:sp>
        <p:nvSpPr>
          <p:cNvPr id="383" name="Rectangle"/>
          <p:cNvSpPr/>
          <p:nvPr/>
        </p:nvSpPr>
        <p:spPr>
          <a:xfrm>
            <a:off x="-44495" y="9502875"/>
            <a:ext cx="24482070" cy="4231493"/>
          </a:xfrm>
          <a:prstGeom prst="rect">
            <a:avLst/>
          </a:prstGeom>
          <a:solidFill>
            <a:srgbClr val="D0D0D0"/>
          </a:solidFill>
          <a:ln w="12700">
            <a:miter lim="400000"/>
          </a:ln>
        </p:spPr>
        <p:txBody>
          <a:bodyPr lIns="45718" tIns="45718" rIns="45718" bIns="45718" anchor="ctr"/>
          <a:lstStyle/>
          <a:p>
            <a:pPr algn="ctr">
              <a:defRPr>
                <a:solidFill>
                  <a:srgbClr val="FFFFFF"/>
                </a:solidFill>
              </a:defRPr>
            </a:pPr>
          </a:p>
        </p:txBody>
      </p:sp>
      <p:pic>
        <p:nvPicPr>
          <p:cNvPr id="384" name="IMG_0485.jpeg" descr="IMG_0485.jpeg"/>
          <p:cNvPicPr>
            <a:picLocks noChangeAspect="1"/>
          </p:cNvPicPr>
          <p:nvPr/>
        </p:nvPicPr>
        <p:blipFill>
          <a:blip r:embed="rId3">
            <a:extLst/>
          </a:blip>
          <a:stretch>
            <a:fillRect/>
          </a:stretch>
        </p:blipFill>
        <p:spPr>
          <a:xfrm>
            <a:off x="19847804" y="11116895"/>
            <a:ext cx="4094737" cy="194073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77"/>
                                        </p:tgtEl>
                                        <p:attrNameLst>
                                          <p:attrName>style.visibility</p:attrName>
                                        </p:attrNameLst>
                                      </p:cBhvr>
                                      <p:to>
                                        <p:strVal val="visible"/>
                                      </p:to>
                                    </p:set>
                                    <p:animEffect filter="wipe(left)" transition="in">
                                      <p:cBhvr>
                                        <p:cTn id="7"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7"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88" name="Grouper"/>
          <p:cNvGrpSpPr/>
          <p:nvPr/>
        </p:nvGrpSpPr>
        <p:grpSpPr>
          <a:xfrm>
            <a:off x="3639343" y="2304828"/>
            <a:ext cx="8650167" cy="1150930"/>
            <a:chOff x="0" y="0"/>
            <a:chExt cx="8650165" cy="1150928"/>
          </a:xfrm>
        </p:grpSpPr>
        <p:sp>
          <p:nvSpPr>
            <p:cNvPr id="386" name="Rectangle"/>
            <p:cNvSpPr/>
            <p:nvPr/>
          </p:nvSpPr>
          <p:spPr>
            <a:xfrm rot="16200000">
              <a:off x="3749618" y="-3749619"/>
              <a:ext cx="1150930" cy="8650167"/>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a:latin typeface="Trebuchet MS"/>
                  <a:ea typeface="Trebuchet MS"/>
                  <a:cs typeface="Trebuchet MS"/>
                  <a:sym typeface="Trebuchet MS"/>
                </a:defRPr>
              </a:pPr>
            </a:p>
          </p:txBody>
        </p:sp>
        <p:sp>
          <p:nvSpPr>
            <p:cNvPr id="387" name="project title"/>
            <p:cNvSpPr txBox="1"/>
            <p:nvPr/>
          </p:nvSpPr>
          <p:spPr>
            <a:xfrm>
              <a:off x="602243" y="256696"/>
              <a:ext cx="7445680" cy="637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a:solidFill>
                    <a:srgbClr val="FFFFFF"/>
                  </a:solidFill>
                </a:defRPr>
              </a:lvl1pPr>
            </a:lstStyle>
            <a:p>
              <a:pPr/>
              <a:r>
                <a:t>Logique de construction de score</a:t>
              </a:r>
            </a:p>
          </p:txBody>
        </p:sp>
      </p:grpSp>
      <p:sp>
        <p:nvSpPr>
          <p:cNvPr id="389" name="write here something"/>
          <p:cNvSpPr txBox="1"/>
          <p:nvPr/>
        </p:nvSpPr>
        <p:spPr>
          <a:xfrm>
            <a:off x="2727779" y="609300"/>
            <a:ext cx="12494639" cy="1005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6000"/>
            </a:lvl1pPr>
          </a:lstStyle>
          <a:p>
            <a:pPr/>
            <a:r>
              <a:t>Construction de la grille de score</a:t>
            </a:r>
          </a:p>
        </p:txBody>
      </p:sp>
      <p:sp>
        <p:nvSpPr>
          <p:cNvPr id="390" name="write another line here…"/>
          <p:cNvSpPr txBox="1"/>
          <p:nvPr/>
        </p:nvSpPr>
        <p:spPr>
          <a:xfrm>
            <a:off x="14504122" y="9612610"/>
            <a:ext cx="5810314" cy="523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sz="2800">
                <a:solidFill>
                  <a:srgbClr val="005180"/>
                </a:solidFill>
              </a:defRPr>
            </a:pPr>
            <a:r>
              <a:t>Table</a:t>
            </a:r>
            <a:r>
              <a:rPr sz="2400"/>
              <a:t> 9</a:t>
            </a:r>
            <a:r>
              <a:rPr sz="2400">
                <a:solidFill>
                  <a:srgbClr val="000000"/>
                </a:solidFill>
              </a:rPr>
              <a:t> : </a:t>
            </a:r>
            <a:r>
              <a:rPr i="1" sz="2400">
                <a:solidFill>
                  <a:srgbClr val="000000"/>
                </a:solidFill>
              </a:rPr>
              <a:t>Table de score </a:t>
            </a:r>
          </a:p>
        </p:txBody>
      </p:sp>
      <p:grpSp>
        <p:nvGrpSpPr>
          <p:cNvPr id="394" name="Grouper"/>
          <p:cNvGrpSpPr/>
          <p:nvPr/>
        </p:nvGrpSpPr>
        <p:grpSpPr>
          <a:xfrm>
            <a:off x="13963865" y="2349979"/>
            <a:ext cx="83767" cy="7692855"/>
            <a:chOff x="0" y="0"/>
            <a:chExt cx="83766" cy="7692854"/>
          </a:xfrm>
        </p:grpSpPr>
        <p:sp>
          <p:nvSpPr>
            <p:cNvPr id="391" name="Rectangle 20"/>
            <p:cNvSpPr/>
            <p:nvPr/>
          </p:nvSpPr>
          <p:spPr>
            <a:xfrm rot="5400000">
              <a:off x="-1217768" y="1217767"/>
              <a:ext cx="2519302" cy="83767"/>
            </a:xfrm>
            <a:prstGeom prst="rect">
              <a:avLst/>
            </a:prstGeom>
            <a:solidFill>
              <a:srgbClr val="F44235"/>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92" name="Rectangle 21"/>
            <p:cNvSpPr/>
            <p:nvPr/>
          </p:nvSpPr>
          <p:spPr>
            <a:xfrm rot="5400000">
              <a:off x="-1217768" y="3804544"/>
              <a:ext cx="2519302" cy="83767"/>
            </a:xfrm>
            <a:prstGeom prst="rect">
              <a:avLst/>
            </a:prstGeom>
            <a:solidFill>
              <a:srgbClr val="E81E62"/>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sp>
          <p:nvSpPr>
            <p:cNvPr id="393" name="Rectangle 22"/>
            <p:cNvSpPr/>
            <p:nvPr/>
          </p:nvSpPr>
          <p:spPr>
            <a:xfrm rot="5400000">
              <a:off x="-1217768" y="6391320"/>
              <a:ext cx="2519302" cy="83767"/>
            </a:xfrm>
            <a:prstGeom prst="rect">
              <a:avLst/>
            </a:prstGeom>
            <a:solidFill>
              <a:srgbClr val="9B27AF"/>
            </a:solidFill>
            <a:ln w="12700" cap="flat">
              <a:noFill/>
              <a:miter lim="400000"/>
            </a:ln>
            <a:effectLst/>
          </p:spPr>
          <p:txBody>
            <a:bodyPr wrap="square" lIns="45718" tIns="45718" rIns="45718" bIns="45718" numCol="1" anchor="ctr">
              <a:noAutofit/>
            </a:bodyPr>
            <a:lstStyle/>
            <a:p>
              <a:pPr algn="ctr" defTabSz="914400">
                <a:defRPr sz="1800">
                  <a:solidFill>
                    <a:srgbClr val="FFFFFF"/>
                  </a:solidFill>
                </a:defRPr>
              </a:pPr>
            </a:p>
          </p:txBody>
        </p:sp>
      </p:grpSp>
      <p:sp>
        <p:nvSpPr>
          <p:cNvPr id="395" name="La courbe de discrimination relie la part d’individus sains à la part d’individus défaillants. En effet lorsque la courbe s’éloigne de la bissectrice vers le haut dans notre cas on peu remarquer la courbe est éloignées de la bissectrice vers le haut, ce "/>
          <p:cNvSpPr txBox="1"/>
          <p:nvPr/>
        </p:nvSpPr>
        <p:spPr>
          <a:xfrm>
            <a:off x="2683350" y="4495150"/>
            <a:ext cx="9926513"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Trebuchet MS"/>
                <a:ea typeface="Trebuchet MS"/>
                <a:cs typeface="Trebuchet MS"/>
                <a:sym typeface="Trebuchet MS"/>
              </a:defRPr>
            </a:lvl1pPr>
          </a:lstStyle>
          <a:p>
            <a:pPr/>
            <a:r>
              <a:t>Récupérer les coefficients de la régression logistique</a:t>
            </a:r>
          </a:p>
        </p:txBody>
      </p:sp>
      <p:sp>
        <p:nvSpPr>
          <p:cNvPr id="396" name="target"/>
          <p:cNvSpPr txBox="1"/>
          <p:nvPr/>
        </p:nvSpPr>
        <p:spPr>
          <a:xfrm>
            <a:off x="387422" y="4422778"/>
            <a:ext cx="2008358"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Étape 1</a:t>
            </a:r>
          </a:p>
        </p:txBody>
      </p:sp>
      <p:sp>
        <p:nvSpPr>
          <p:cNvPr id="397" name="target"/>
          <p:cNvSpPr txBox="1"/>
          <p:nvPr/>
        </p:nvSpPr>
        <p:spPr>
          <a:xfrm>
            <a:off x="351076" y="6400835"/>
            <a:ext cx="2008358"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Étape 2</a:t>
            </a:r>
          </a:p>
        </p:txBody>
      </p:sp>
      <p:sp>
        <p:nvSpPr>
          <p:cNvPr id="398" name="target"/>
          <p:cNvSpPr txBox="1"/>
          <p:nvPr/>
        </p:nvSpPr>
        <p:spPr>
          <a:xfrm>
            <a:off x="312976" y="8406614"/>
            <a:ext cx="2008358"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Étape 3</a:t>
            </a:r>
          </a:p>
        </p:txBody>
      </p:sp>
      <p:pic>
        <p:nvPicPr>
          <p:cNvPr id="399" name="IMG_0542.jpeg" descr="IMG_0542.jpeg"/>
          <p:cNvPicPr>
            <a:picLocks noChangeAspect="1"/>
          </p:cNvPicPr>
          <p:nvPr/>
        </p:nvPicPr>
        <p:blipFill>
          <a:blip r:embed="rId2">
            <a:extLst/>
          </a:blip>
          <a:stretch>
            <a:fillRect/>
          </a:stretch>
        </p:blipFill>
        <p:spPr>
          <a:xfrm>
            <a:off x="14374544" y="2398943"/>
            <a:ext cx="9696780" cy="7009721"/>
          </a:xfrm>
          <a:prstGeom prst="rect">
            <a:avLst/>
          </a:prstGeom>
          <a:ln w="12700">
            <a:miter lim="400000"/>
          </a:ln>
        </p:spPr>
      </p:pic>
      <p:sp>
        <p:nvSpPr>
          <p:cNvPr id="400" name="La courbe de discrimination relie la part d’individus sains à la part d’individus défaillants. En effet lorsque la courbe s’éloigne de la bissectrice vers le haut dans notre cas on peu remarquer la courbe est éloignées de la bissectrice vers le haut, ce "/>
          <p:cNvSpPr txBox="1"/>
          <p:nvPr/>
        </p:nvSpPr>
        <p:spPr>
          <a:xfrm>
            <a:off x="2683350" y="6314456"/>
            <a:ext cx="9926513" cy="104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Trebuchet MS"/>
                <a:ea typeface="Trebuchet MS"/>
                <a:cs typeface="Trebuchet MS"/>
                <a:sym typeface="Trebuchet MS"/>
              </a:defRPr>
            </a:lvl1pPr>
          </a:lstStyle>
          <a:p>
            <a:pPr/>
            <a:r>
              <a:t>Identifier le max de chaque classe puis calculer le facteur de correction </a:t>
            </a:r>
          </a:p>
        </p:txBody>
      </p:sp>
      <p:sp>
        <p:nvSpPr>
          <p:cNvPr id="401" name="La courbe de discrimination relie la part d’individus sains à la part d’individus défaillants. En effet lorsque la courbe s’éloigne de la bissectrice vers le haut dans notre cas on peu remarquer la courbe est éloignées de la bissectrice vers le haut, ce "/>
          <p:cNvSpPr txBox="1"/>
          <p:nvPr/>
        </p:nvSpPr>
        <p:spPr>
          <a:xfrm>
            <a:off x="2683350" y="8665230"/>
            <a:ext cx="9926513"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Trebuchet MS"/>
                <a:ea typeface="Trebuchet MS"/>
                <a:cs typeface="Trebuchet MS"/>
                <a:sym typeface="Trebuchet MS"/>
              </a:defRPr>
            </a:lvl1pPr>
          </a:lstStyle>
          <a:p>
            <a:pPr/>
            <a:r>
              <a:t>Calculer le score comme suit :</a:t>
            </a:r>
          </a:p>
        </p:txBody>
      </p:sp>
      <p:grpSp>
        <p:nvGrpSpPr>
          <p:cNvPr id="443" name="Dessin"/>
          <p:cNvGrpSpPr/>
          <p:nvPr/>
        </p:nvGrpSpPr>
        <p:grpSpPr>
          <a:xfrm>
            <a:off x="2489508" y="10223983"/>
            <a:ext cx="8665322" cy="1845071"/>
            <a:chOff x="0" y="0"/>
            <a:chExt cx="8665321" cy="1845069"/>
          </a:xfrm>
        </p:grpSpPr>
        <p:sp>
          <p:nvSpPr>
            <p:cNvPr id="402" name="Ligne"/>
            <p:cNvSpPr/>
            <p:nvPr/>
          </p:nvSpPr>
          <p:spPr>
            <a:xfrm>
              <a:off x="208548" y="647348"/>
              <a:ext cx="344532" cy="698635"/>
            </a:xfrm>
            <a:custGeom>
              <a:avLst/>
              <a:gdLst/>
              <a:ahLst/>
              <a:cxnLst>
                <a:cxn ang="0">
                  <a:pos x="wd2" y="hd2"/>
                </a:cxn>
                <a:cxn ang="5400000">
                  <a:pos x="wd2" y="hd2"/>
                </a:cxn>
                <a:cxn ang="10800000">
                  <a:pos x="wd2" y="hd2"/>
                </a:cxn>
                <a:cxn ang="16200000">
                  <a:pos x="wd2" y="hd2"/>
                </a:cxn>
              </a:cxnLst>
              <a:rect l="0" t="0" r="r" b="b"/>
              <a:pathLst>
                <a:path w="21448" h="21442" fill="norm" stroke="1" extrusionOk="0">
                  <a:moveTo>
                    <a:pt x="19149" y="2502"/>
                  </a:moveTo>
                  <a:cubicBezTo>
                    <a:pt x="19762" y="2145"/>
                    <a:pt x="20374" y="1788"/>
                    <a:pt x="20834" y="1387"/>
                  </a:cubicBezTo>
                  <a:cubicBezTo>
                    <a:pt x="21294" y="985"/>
                    <a:pt x="21600" y="539"/>
                    <a:pt x="21370" y="271"/>
                  </a:cubicBezTo>
                  <a:cubicBezTo>
                    <a:pt x="21140" y="3"/>
                    <a:pt x="20374" y="-86"/>
                    <a:pt x="18613" y="93"/>
                  </a:cubicBezTo>
                  <a:cubicBezTo>
                    <a:pt x="16851" y="271"/>
                    <a:pt x="14094" y="717"/>
                    <a:pt x="11183" y="1878"/>
                  </a:cubicBezTo>
                  <a:cubicBezTo>
                    <a:pt x="8272" y="3038"/>
                    <a:pt x="5209" y="4912"/>
                    <a:pt x="3600" y="6251"/>
                  </a:cubicBezTo>
                  <a:cubicBezTo>
                    <a:pt x="1991" y="7590"/>
                    <a:pt x="1838" y="8393"/>
                    <a:pt x="3294" y="9197"/>
                  </a:cubicBezTo>
                  <a:cubicBezTo>
                    <a:pt x="4749" y="10000"/>
                    <a:pt x="7813" y="10803"/>
                    <a:pt x="10953" y="11651"/>
                  </a:cubicBezTo>
                  <a:cubicBezTo>
                    <a:pt x="14094" y="12499"/>
                    <a:pt x="17311" y="13392"/>
                    <a:pt x="18996" y="14106"/>
                  </a:cubicBezTo>
                  <a:cubicBezTo>
                    <a:pt x="20681" y="14820"/>
                    <a:pt x="20834" y="15355"/>
                    <a:pt x="20221" y="15935"/>
                  </a:cubicBezTo>
                  <a:cubicBezTo>
                    <a:pt x="19609" y="16516"/>
                    <a:pt x="18230" y="17140"/>
                    <a:pt x="15089" y="17988"/>
                  </a:cubicBezTo>
                  <a:cubicBezTo>
                    <a:pt x="11949" y="18836"/>
                    <a:pt x="7047" y="19907"/>
                    <a:pt x="4060" y="20577"/>
                  </a:cubicBezTo>
                  <a:cubicBezTo>
                    <a:pt x="1072" y="21246"/>
                    <a:pt x="0" y="21514"/>
                    <a:pt x="0" y="21425"/>
                  </a:cubicBezTo>
                  <a:cubicBezTo>
                    <a:pt x="0" y="21335"/>
                    <a:pt x="1072" y="20889"/>
                    <a:pt x="2145" y="20443"/>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03" name="Ligne"/>
            <p:cNvSpPr/>
            <p:nvPr/>
          </p:nvSpPr>
          <p:spPr>
            <a:xfrm>
              <a:off x="675215" y="848784"/>
              <a:ext cx="785859" cy="350759"/>
            </a:xfrm>
            <a:custGeom>
              <a:avLst/>
              <a:gdLst/>
              <a:ahLst/>
              <a:cxnLst>
                <a:cxn ang="0">
                  <a:pos x="wd2" y="hd2"/>
                </a:cxn>
                <a:cxn ang="5400000">
                  <a:pos x="wd2" y="hd2"/>
                </a:cxn>
                <a:cxn ang="10800000">
                  <a:pos x="wd2" y="hd2"/>
                </a:cxn>
                <a:cxn ang="16200000">
                  <a:pos x="wd2" y="hd2"/>
                </a:cxn>
              </a:cxnLst>
              <a:rect l="0" t="0" r="r" b="b"/>
              <a:pathLst>
                <a:path w="21489" h="21009" fill="norm" stroke="1" extrusionOk="0">
                  <a:moveTo>
                    <a:pt x="3119" y="5361"/>
                  </a:moveTo>
                  <a:cubicBezTo>
                    <a:pt x="3388" y="4664"/>
                    <a:pt x="3657" y="3968"/>
                    <a:pt x="3893" y="3097"/>
                  </a:cubicBezTo>
                  <a:cubicBezTo>
                    <a:pt x="4128" y="2226"/>
                    <a:pt x="4330" y="1181"/>
                    <a:pt x="4263" y="571"/>
                  </a:cubicBezTo>
                  <a:cubicBezTo>
                    <a:pt x="4196" y="-39"/>
                    <a:pt x="3859" y="-213"/>
                    <a:pt x="3388" y="310"/>
                  </a:cubicBezTo>
                  <a:cubicBezTo>
                    <a:pt x="2917" y="832"/>
                    <a:pt x="2311" y="2052"/>
                    <a:pt x="1706" y="5013"/>
                  </a:cubicBezTo>
                  <a:cubicBezTo>
                    <a:pt x="1100" y="7974"/>
                    <a:pt x="495" y="12677"/>
                    <a:pt x="192" y="15464"/>
                  </a:cubicBezTo>
                  <a:cubicBezTo>
                    <a:pt x="-111" y="18252"/>
                    <a:pt x="-111" y="19122"/>
                    <a:pt x="596" y="19906"/>
                  </a:cubicBezTo>
                  <a:cubicBezTo>
                    <a:pt x="1302" y="20690"/>
                    <a:pt x="2715" y="21387"/>
                    <a:pt x="4128" y="20777"/>
                  </a:cubicBezTo>
                  <a:cubicBezTo>
                    <a:pt x="5541" y="20168"/>
                    <a:pt x="6954" y="18252"/>
                    <a:pt x="7796" y="16771"/>
                  </a:cubicBezTo>
                  <a:cubicBezTo>
                    <a:pt x="8637" y="15290"/>
                    <a:pt x="8906" y="14245"/>
                    <a:pt x="9108" y="13287"/>
                  </a:cubicBezTo>
                  <a:cubicBezTo>
                    <a:pt x="9310" y="12329"/>
                    <a:pt x="9444" y="11458"/>
                    <a:pt x="9377" y="11284"/>
                  </a:cubicBezTo>
                  <a:cubicBezTo>
                    <a:pt x="9310" y="11110"/>
                    <a:pt x="9040" y="11632"/>
                    <a:pt x="8872" y="12329"/>
                  </a:cubicBezTo>
                  <a:cubicBezTo>
                    <a:pt x="8704" y="13026"/>
                    <a:pt x="8637" y="13897"/>
                    <a:pt x="8536" y="15116"/>
                  </a:cubicBezTo>
                  <a:cubicBezTo>
                    <a:pt x="8435" y="16335"/>
                    <a:pt x="8300" y="17903"/>
                    <a:pt x="8401" y="18861"/>
                  </a:cubicBezTo>
                  <a:cubicBezTo>
                    <a:pt x="8502" y="19819"/>
                    <a:pt x="8839" y="20168"/>
                    <a:pt x="9343" y="19993"/>
                  </a:cubicBezTo>
                  <a:cubicBezTo>
                    <a:pt x="9848" y="19819"/>
                    <a:pt x="10521" y="19122"/>
                    <a:pt x="10958" y="18426"/>
                  </a:cubicBezTo>
                  <a:cubicBezTo>
                    <a:pt x="11396" y="17729"/>
                    <a:pt x="11597" y="17032"/>
                    <a:pt x="11698" y="15639"/>
                  </a:cubicBezTo>
                  <a:cubicBezTo>
                    <a:pt x="11799" y="14245"/>
                    <a:pt x="11799" y="12155"/>
                    <a:pt x="11698" y="10674"/>
                  </a:cubicBezTo>
                  <a:cubicBezTo>
                    <a:pt x="11597" y="9193"/>
                    <a:pt x="11396" y="8322"/>
                    <a:pt x="11059" y="7713"/>
                  </a:cubicBezTo>
                  <a:cubicBezTo>
                    <a:pt x="10723" y="7103"/>
                    <a:pt x="10252" y="6755"/>
                    <a:pt x="9882" y="6929"/>
                  </a:cubicBezTo>
                  <a:cubicBezTo>
                    <a:pt x="9511" y="7103"/>
                    <a:pt x="9242" y="7800"/>
                    <a:pt x="9074" y="8671"/>
                  </a:cubicBezTo>
                  <a:cubicBezTo>
                    <a:pt x="8906" y="9542"/>
                    <a:pt x="8839" y="10587"/>
                    <a:pt x="8973" y="11110"/>
                  </a:cubicBezTo>
                  <a:cubicBezTo>
                    <a:pt x="9108" y="11632"/>
                    <a:pt x="9444" y="11632"/>
                    <a:pt x="10285" y="10674"/>
                  </a:cubicBezTo>
                  <a:cubicBezTo>
                    <a:pt x="11126" y="9716"/>
                    <a:pt x="12472" y="7800"/>
                    <a:pt x="13448" y="6755"/>
                  </a:cubicBezTo>
                  <a:cubicBezTo>
                    <a:pt x="14424" y="5710"/>
                    <a:pt x="15029" y="5535"/>
                    <a:pt x="15467" y="5797"/>
                  </a:cubicBezTo>
                  <a:cubicBezTo>
                    <a:pt x="15904" y="6058"/>
                    <a:pt x="16173" y="6755"/>
                    <a:pt x="16409" y="8584"/>
                  </a:cubicBezTo>
                  <a:cubicBezTo>
                    <a:pt x="16644" y="10413"/>
                    <a:pt x="16846" y="13374"/>
                    <a:pt x="17115" y="15203"/>
                  </a:cubicBezTo>
                  <a:cubicBezTo>
                    <a:pt x="17384" y="17032"/>
                    <a:pt x="17721" y="17729"/>
                    <a:pt x="18461" y="17555"/>
                  </a:cubicBezTo>
                  <a:cubicBezTo>
                    <a:pt x="19201" y="17381"/>
                    <a:pt x="20345" y="16335"/>
                    <a:pt x="21489" y="1529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04" name="Ligne"/>
            <p:cNvSpPr/>
            <p:nvPr/>
          </p:nvSpPr>
          <p:spPr>
            <a:xfrm>
              <a:off x="1357721" y="975322"/>
              <a:ext cx="324821" cy="154910"/>
            </a:xfrm>
            <a:custGeom>
              <a:avLst/>
              <a:gdLst/>
              <a:ahLst/>
              <a:cxnLst>
                <a:cxn ang="0">
                  <a:pos x="wd2" y="hd2"/>
                </a:cxn>
                <a:cxn ang="5400000">
                  <a:pos x="wd2" y="hd2"/>
                </a:cxn>
                <a:cxn ang="10800000">
                  <a:pos x="wd2" y="hd2"/>
                </a:cxn>
                <a:cxn ang="16200000">
                  <a:pos x="wd2" y="hd2"/>
                </a:cxn>
              </a:cxnLst>
              <a:rect l="0" t="0" r="r" b="b"/>
              <a:pathLst>
                <a:path w="21600" h="21306" fill="norm" stroke="1" extrusionOk="0">
                  <a:moveTo>
                    <a:pt x="0" y="20106"/>
                  </a:moveTo>
                  <a:cubicBezTo>
                    <a:pt x="2455" y="18106"/>
                    <a:pt x="4909" y="16106"/>
                    <a:pt x="6955" y="13706"/>
                  </a:cubicBezTo>
                  <a:cubicBezTo>
                    <a:pt x="9000" y="11306"/>
                    <a:pt x="10636" y="8506"/>
                    <a:pt x="11373" y="6106"/>
                  </a:cubicBezTo>
                  <a:cubicBezTo>
                    <a:pt x="12109" y="3706"/>
                    <a:pt x="11945" y="1706"/>
                    <a:pt x="11455" y="706"/>
                  </a:cubicBezTo>
                  <a:cubicBezTo>
                    <a:pt x="10964" y="-294"/>
                    <a:pt x="10145" y="-294"/>
                    <a:pt x="9082" y="1106"/>
                  </a:cubicBezTo>
                  <a:cubicBezTo>
                    <a:pt x="8018" y="2506"/>
                    <a:pt x="6709" y="5306"/>
                    <a:pt x="5973" y="8106"/>
                  </a:cubicBezTo>
                  <a:cubicBezTo>
                    <a:pt x="5236" y="10906"/>
                    <a:pt x="5073" y="13706"/>
                    <a:pt x="5236" y="15906"/>
                  </a:cubicBezTo>
                  <a:cubicBezTo>
                    <a:pt x="5400" y="18106"/>
                    <a:pt x="5891" y="19706"/>
                    <a:pt x="8673" y="20506"/>
                  </a:cubicBezTo>
                  <a:cubicBezTo>
                    <a:pt x="11455" y="21306"/>
                    <a:pt x="16527" y="21306"/>
                    <a:pt x="21600" y="21306"/>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05" name="Ligne"/>
            <p:cNvSpPr/>
            <p:nvPr/>
          </p:nvSpPr>
          <p:spPr>
            <a:xfrm>
              <a:off x="1704688" y="1184947"/>
              <a:ext cx="317438" cy="155046"/>
            </a:xfrm>
            <a:custGeom>
              <a:avLst/>
              <a:gdLst/>
              <a:ahLst/>
              <a:cxnLst>
                <a:cxn ang="0">
                  <a:pos x="wd2" y="hd2"/>
                </a:cxn>
                <a:cxn ang="5400000">
                  <a:pos x="wd2" y="hd2"/>
                </a:cxn>
                <a:cxn ang="10800000">
                  <a:pos x="wd2" y="hd2"/>
                </a:cxn>
                <a:cxn ang="16200000">
                  <a:pos x="wd2" y="hd2"/>
                </a:cxn>
              </a:cxnLst>
              <a:rect l="0" t="0" r="r" b="b"/>
              <a:pathLst>
                <a:path w="21600" h="20937" fill="norm" stroke="1" extrusionOk="0">
                  <a:moveTo>
                    <a:pt x="0" y="17353"/>
                  </a:moveTo>
                  <a:cubicBezTo>
                    <a:pt x="2679" y="12247"/>
                    <a:pt x="5358" y="7142"/>
                    <a:pt x="7033" y="4000"/>
                  </a:cubicBezTo>
                  <a:cubicBezTo>
                    <a:pt x="8707" y="858"/>
                    <a:pt x="9377" y="-320"/>
                    <a:pt x="9795" y="73"/>
                  </a:cubicBezTo>
                  <a:cubicBezTo>
                    <a:pt x="10214" y="465"/>
                    <a:pt x="10381" y="2429"/>
                    <a:pt x="10549" y="5571"/>
                  </a:cubicBezTo>
                  <a:cubicBezTo>
                    <a:pt x="10716" y="8713"/>
                    <a:pt x="10884" y="13033"/>
                    <a:pt x="11972" y="16175"/>
                  </a:cubicBezTo>
                  <a:cubicBezTo>
                    <a:pt x="13060" y="19316"/>
                    <a:pt x="15070" y="21280"/>
                    <a:pt x="16828" y="20887"/>
                  </a:cubicBezTo>
                  <a:cubicBezTo>
                    <a:pt x="18586" y="20495"/>
                    <a:pt x="20093" y="17745"/>
                    <a:pt x="21600" y="14996"/>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06" name="Ligne"/>
            <p:cNvSpPr/>
            <p:nvPr/>
          </p:nvSpPr>
          <p:spPr>
            <a:xfrm>
              <a:off x="1830186" y="990636"/>
              <a:ext cx="22148" cy="26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00" y="7200"/>
                    <a:pt x="7200" y="14400"/>
                    <a:pt x="0" y="2160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07" name="Ligne"/>
            <p:cNvSpPr/>
            <p:nvPr/>
          </p:nvSpPr>
          <p:spPr>
            <a:xfrm>
              <a:off x="2170929" y="819051"/>
              <a:ext cx="286751" cy="23267"/>
            </a:xfrm>
            <a:custGeom>
              <a:avLst/>
              <a:gdLst/>
              <a:ahLst/>
              <a:cxnLst>
                <a:cxn ang="0">
                  <a:pos x="wd2" y="hd2"/>
                </a:cxn>
                <a:cxn ang="5400000">
                  <a:pos x="wd2" y="hd2"/>
                </a:cxn>
                <a:cxn ang="10800000">
                  <a:pos x="wd2" y="hd2"/>
                </a:cxn>
                <a:cxn ang="16200000">
                  <a:pos x="wd2" y="hd2"/>
                </a:cxn>
              </a:cxnLst>
              <a:rect l="0" t="0" r="r" b="b"/>
              <a:pathLst>
                <a:path w="21513" h="21600" fill="norm" stroke="1" extrusionOk="0">
                  <a:moveTo>
                    <a:pt x="2128" y="5400"/>
                  </a:moveTo>
                  <a:cubicBezTo>
                    <a:pt x="1021" y="2700"/>
                    <a:pt x="-87" y="0"/>
                    <a:pt x="5" y="0"/>
                  </a:cubicBezTo>
                  <a:cubicBezTo>
                    <a:pt x="98" y="0"/>
                    <a:pt x="1390" y="2700"/>
                    <a:pt x="5175" y="6750"/>
                  </a:cubicBezTo>
                  <a:cubicBezTo>
                    <a:pt x="8959" y="10800"/>
                    <a:pt x="15236" y="16200"/>
                    <a:pt x="21513" y="2160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08" name="Ligne"/>
            <p:cNvSpPr/>
            <p:nvPr/>
          </p:nvSpPr>
          <p:spPr>
            <a:xfrm>
              <a:off x="2189457" y="1034259"/>
              <a:ext cx="319899" cy="17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0"/>
                  </a:moveTo>
                  <a:cubicBezTo>
                    <a:pt x="831" y="7200"/>
                    <a:pt x="0" y="14400"/>
                    <a:pt x="0" y="18000"/>
                  </a:cubicBezTo>
                  <a:cubicBezTo>
                    <a:pt x="0" y="21600"/>
                    <a:pt x="831" y="21600"/>
                    <a:pt x="4569" y="21600"/>
                  </a:cubicBezTo>
                  <a:cubicBezTo>
                    <a:pt x="8308" y="21600"/>
                    <a:pt x="14954" y="21600"/>
                    <a:pt x="21600" y="2160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09" name="Ligne"/>
            <p:cNvSpPr/>
            <p:nvPr/>
          </p:nvSpPr>
          <p:spPr>
            <a:xfrm>
              <a:off x="2873870" y="571991"/>
              <a:ext cx="299890" cy="370734"/>
            </a:xfrm>
            <a:custGeom>
              <a:avLst/>
              <a:gdLst/>
              <a:ahLst/>
              <a:cxnLst>
                <a:cxn ang="0">
                  <a:pos x="wd2" y="hd2"/>
                </a:cxn>
                <a:cxn ang="5400000">
                  <a:pos x="wd2" y="hd2"/>
                </a:cxn>
                <a:cxn ang="10800000">
                  <a:pos x="wd2" y="hd2"/>
                </a:cxn>
                <a:cxn ang="16200000">
                  <a:pos x="wd2" y="hd2"/>
                </a:cxn>
              </a:cxnLst>
              <a:rect l="0" t="0" r="r" b="b"/>
              <a:pathLst>
                <a:path w="21229" h="21345" fill="norm" stroke="1" extrusionOk="0">
                  <a:moveTo>
                    <a:pt x="11823" y="2002"/>
                  </a:moveTo>
                  <a:cubicBezTo>
                    <a:pt x="11823" y="1165"/>
                    <a:pt x="11823" y="327"/>
                    <a:pt x="11300" y="76"/>
                  </a:cubicBezTo>
                  <a:cubicBezTo>
                    <a:pt x="10777" y="-175"/>
                    <a:pt x="9732" y="160"/>
                    <a:pt x="7990" y="1667"/>
                  </a:cubicBezTo>
                  <a:cubicBezTo>
                    <a:pt x="6248" y="3174"/>
                    <a:pt x="3810" y="5853"/>
                    <a:pt x="2155" y="8867"/>
                  </a:cubicBezTo>
                  <a:cubicBezTo>
                    <a:pt x="500" y="11881"/>
                    <a:pt x="-371" y="15230"/>
                    <a:pt x="152" y="17574"/>
                  </a:cubicBezTo>
                  <a:cubicBezTo>
                    <a:pt x="674" y="19918"/>
                    <a:pt x="2590" y="21258"/>
                    <a:pt x="6335" y="21341"/>
                  </a:cubicBezTo>
                  <a:cubicBezTo>
                    <a:pt x="10081" y="21425"/>
                    <a:pt x="15655" y="20253"/>
                    <a:pt x="21229" y="19081"/>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10" name="Ligne"/>
            <p:cNvSpPr/>
            <p:nvPr/>
          </p:nvSpPr>
          <p:spPr>
            <a:xfrm>
              <a:off x="3241740" y="746992"/>
              <a:ext cx="278986" cy="136232"/>
            </a:xfrm>
            <a:custGeom>
              <a:avLst/>
              <a:gdLst/>
              <a:ahLst/>
              <a:cxnLst>
                <a:cxn ang="0">
                  <a:pos x="wd2" y="hd2"/>
                </a:cxn>
                <a:cxn ang="5400000">
                  <a:pos x="wd2" y="hd2"/>
                </a:cxn>
                <a:cxn ang="10800000">
                  <a:pos x="wd2" y="hd2"/>
                </a:cxn>
                <a:cxn ang="16200000">
                  <a:pos x="wd2" y="hd2"/>
                </a:cxn>
              </a:cxnLst>
              <a:rect l="0" t="0" r="r" b="b"/>
              <a:pathLst>
                <a:path w="21481" h="21080" fill="norm" stroke="1" extrusionOk="0">
                  <a:moveTo>
                    <a:pt x="4997" y="5300"/>
                  </a:moveTo>
                  <a:cubicBezTo>
                    <a:pt x="4428" y="3500"/>
                    <a:pt x="3860" y="1700"/>
                    <a:pt x="3292" y="1700"/>
                  </a:cubicBezTo>
                  <a:cubicBezTo>
                    <a:pt x="2723" y="1700"/>
                    <a:pt x="2155" y="3500"/>
                    <a:pt x="1586" y="5300"/>
                  </a:cubicBezTo>
                  <a:cubicBezTo>
                    <a:pt x="1018" y="7100"/>
                    <a:pt x="449" y="8900"/>
                    <a:pt x="165" y="11600"/>
                  </a:cubicBezTo>
                  <a:cubicBezTo>
                    <a:pt x="-119" y="14300"/>
                    <a:pt x="-119" y="17900"/>
                    <a:pt x="828" y="19700"/>
                  </a:cubicBezTo>
                  <a:cubicBezTo>
                    <a:pt x="1776" y="21500"/>
                    <a:pt x="3670" y="21500"/>
                    <a:pt x="5281" y="19925"/>
                  </a:cubicBezTo>
                  <a:cubicBezTo>
                    <a:pt x="6892" y="18350"/>
                    <a:pt x="8218" y="15200"/>
                    <a:pt x="8976" y="12500"/>
                  </a:cubicBezTo>
                  <a:cubicBezTo>
                    <a:pt x="9734" y="9800"/>
                    <a:pt x="9923" y="7550"/>
                    <a:pt x="9449" y="5525"/>
                  </a:cubicBezTo>
                  <a:cubicBezTo>
                    <a:pt x="8976" y="3500"/>
                    <a:pt x="7839" y="1700"/>
                    <a:pt x="6702" y="800"/>
                  </a:cubicBezTo>
                  <a:cubicBezTo>
                    <a:pt x="5565" y="-100"/>
                    <a:pt x="4428" y="-100"/>
                    <a:pt x="3386" y="125"/>
                  </a:cubicBezTo>
                  <a:cubicBezTo>
                    <a:pt x="2344" y="350"/>
                    <a:pt x="1397" y="800"/>
                    <a:pt x="923" y="2150"/>
                  </a:cubicBezTo>
                  <a:cubicBezTo>
                    <a:pt x="449" y="3500"/>
                    <a:pt x="449" y="5750"/>
                    <a:pt x="1018" y="6875"/>
                  </a:cubicBezTo>
                  <a:cubicBezTo>
                    <a:pt x="1586" y="8000"/>
                    <a:pt x="2723" y="8000"/>
                    <a:pt x="6228" y="7775"/>
                  </a:cubicBezTo>
                  <a:cubicBezTo>
                    <a:pt x="9734" y="7550"/>
                    <a:pt x="15607" y="7100"/>
                    <a:pt x="21481" y="665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11" name="Ligne"/>
            <p:cNvSpPr/>
            <p:nvPr/>
          </p:nvSpPr>
          <p:spPr>
            <a:xfrm>
              <a:off x="3489622" y="677801"/>
              <a:ext cx="171680" cy="233223"/>
            </a:xfrm>
            <a:custGeom>
              <a:avLst/>
              <a:gdLst/>
              <a:ahLst/>
              <a:cxnLst>
                <a:cxn ang="0">
                  <a:pos x="wd2" y="hd2"/>
                </a:cxn>
                <a:cxn ang="5400000">
                  <a:pos x="wd2" y="hd2"/>
                </a:cxn>
                <a:cxn ang="10800000">
                  <a:pos x="wd2" y="hd2"/>
                </a:cxn>
                <a:cxn ang="16200000">
                  <a:pos x="wd2" y="hd2"/>
                </a:cxn>
              </a:cxnLst>
              <a:rect l="0" t="0" r="r" b="b"/>
              <a:pathLst>
                <a:path w="20930" h="21385" fill="norm" stroke="1" extrusionOk="0">
                  <a:moveTo>
                    <a:pt x="10992" y="6285"/>
                  </a:moveTo>
                  <a:cubicBezTo>
                    <a:pt x="9492" y="6018"/>
                    <a:pt x="7992" y="5752"/>
                    <a:pt x="6192" y="6685"/>
                  </a:cubicBezTo>
                  <a:cubicBezTo>
                    <a:pt x="4392" y="7618"/>
                    <a:pt x="2292" y="9752"/>
                    <a:pt x="1092" y="11752"/>
                  </a:cubicBezTo>
                  <a:cubicBezTo>
                    <a:pt x="-108" y="13752"/>
                    <a:pt x="-408" y="15618"/>
                    <a:pt x="642" y="17218"/>
                  </a:cubicBezTo>
                  <a:cubicBezTo>
                    <a:pt x="1692" y="18818"/>
                    <a:pt x="4092" y="20152"/>
                    <a:pt x="6942" y="20818"/>
                  </a:cubicBezTo>
                  <a:cubicBezTo>
                    <a:pt x="9792" y="21485"/>
                    <a:pt x="13092" y="21485"/>
                    <a:pt x="15792" y="21218"/>
                  </a:cubicBezTo>
                  <a:cubicBezTo>
                    <a:pt x="18492" y="20952"/>
                    <a:pt x="20592" y="20418"/>
                    <a:pt x="20892" y="20152"/>
                  </a:cubicBezTo>
                  <a:cubicBezTo>
                    <a:pt x="21192" y="19885"/>
                    <a:pt x="19692" y="19885"/>
                    <a:pt x="17442" y="19752"/>
                  </a:cubicBezTo>
                  <a:cubicBezTo>
                    <a:pt x="15192" y="19618"/>
                    <a:pt x="12192" y="19352"/>
                    <a:pt x="9642" y="17885"/>
                  </a:cubicBezTo>
                  <a:cubicBezTo>
                    <a:pt x="7092" y="16418"/>
                    <a:pt x="4992" y="13752"/>
                    <a:pt x="4392" y="10952"/>
                  </a:cubicBezTo>
                  <a:cubicBezTo>
                    <a:pt x="3792" y="8152"/>
                    <a:pt x="4692" y="5218"/>
                    <a:pt x="6492" y="3352"/>
                  </a:cubicBezTo>
                  <a:cubicBezTo>
                    <a:pt x="8292" y="1485"/>
                    <a:pt x="10992" y="685"/>
                    <a:pt x="13092" y="285"/>
                  </a:cubicBezTo>
                  <a:cubicBezTo>
                    <a:pt x="15192" y="-115"/>
                    <a:pt x="16692" y="-115"/>
                    <a:pt x="17892" y="418"/>
                  </a:cubicBezTo>
                  <a:cubicBezTo>
                    <a:pt x="19092" y="952"/>
                    <a:pt x="19992" y="2018"/>
                    <a:pt x="19992" y="3218"/>
                  </a:cubicBezTo>
                  <a:cubicBezTo>
                    <a:pt x="19992" y="4418"/>
                    <a:pt x="19092" y="5752"/>
                    <a:pt x="15942" y="6552"/>
                  </a:cubicBezTo>
                  <a:cubicBezTo>
                    <a:pt x="12792" y="7352"/>
                    <a:pt x="7392" y="7618"/>
                    <a:pt x="1992" y="7885"/>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12" name="Ligne"/>
            <p:cNvSpPr/>
            <p:nvPr/>
          </p:nvSpPr>
          <p:spPr>
            <a:xfrm>
              <a:off x="3732350" y="427298"/>
              <a:ext cx="305135" cy="977226"/>
            </a:xfrm>
            <a:custGeom>
              <a:avLst/>
              <a:gdLst/>
              <a:ahLst/>
              <a:cxnLst>
                <a:cxn ang="0">
                  <a:pos x="wd2" y="hd2"/>
                </a:cxn>
                <a:cxn ang="5400000">
                  <a:pos x="wd2" y="hd2"/>
                </a:cxn>
                <a:cxn ang="10800000">
                  <a:pos x="wd2" y="hd2"/>
                </a:cxn>
                <a:cxn ang="16200000">
                  <a:pos x="wd2" y="hd2"/>
                </a:cxn>
              </a:cxnLst>
              <a:rect l="0" t="0" r="r" b="b"/>
              <a:pathLst>
                <a:path w="21600" h="21474" fill="norm" stroke="1" extrusionOk="0">
                  <a:moveTo>
                    <a:pt x="5923" y="5285"/>
                  </a:moveTo>
                  <a:cubicBezTo>
                    <a:pt x="5052" y="5349"/>
                    <a:pt x="4181" y="5413"/>
                    <a:pt x="4268" y="5413"/>
                  </a:cubicBezTo>
                  <a:cubicBezTo>
                    <a:pt x="4355" y="5413"/>
                    <a:pt x="5400" y="5349"/>
                    <a:pt x="7577" y="4774"/>
                  </a:cubicBezTo>
                  <a:cubicBezTo>
                    <a:pt x="9755" y="4199"/>
                    <a:pt x="13065" y="3112"/>
                    <a:pt x="14894" y="2409"/>
                  </a:cubicBezTo>
                  <a:cubicBezTo>
                    <a:pt x="16723" y="1706"/>
                    <a:pt x="17071" y="1387"/>
                    <a:pt x="17245" y="1035"/>
                  </a:cubicBezTo>
                  <a:cubicBezTo>
                    <a:pt x="17419" y="684"/>
                    <a:pt x="17419" y="300"/>
                    <a:pt x="16984" y="109"/>
                  </a:cubicBezTo>
                  <a:cubicBezTo>
                    <a:pt x="16548" y="-83"/>
                    <a:pt x="15677" y="-83"/>
                    <a:pt x="14110" y="620"/>
                  </a:cubicBezTo>
                  <a:cubicBezTo>
                    <a:pt x="12542" y="1323"/>
                    <a:pt x="10277" y="2729"/>
                    <a:pt x="8187" y="4582"/>
                  </a:cubicBezTo>
                  <a:cubicBezTo>
                    <a:pt x="6097" y="6435"/>
                    <a:pt x="4181" y="8736"/>
                    <a:pt x="3135" y="10941"/>
                  </a:cubicBezTo>
                  <a:cubicBezTo>
                    <a:pt x="2090" y="13145"/>
                    <a:pt x="1916" y="15254"/>
                    <a:pt x="2352" y="16916"/>
                  </a:cubicBezTo>
                  <a:cubicBezTo>
                    <a:pt x="2787" y="18577"/>
                    <a:pt x="3832" y="19792"/>
                    <a:pt x="4703" y="20495"/>
                  </a:cubicBezTo>
                  <a:cubicBezTo>
                    <a:pt x="5574" y="21197"/>
                    <a:pt x="6271" y="21389"/>
                    <a:pt x="7055" y="21453"/>
                  </a:cubicBezTo>
                  <a:cubicBezTo>
                    <a:pt x="7839" y="21517"/>
                    <a:pt x="8710" y="21453"/>
                    <a:pt x="9494" y="20910"/>
                  </a:cubicBezTo>
                  <a:cubicBezTo>
                    <a:pt x="10277" y="20367"/>
                    <a:pt x="10974" y="19344"/>
                    <a:pt x="11410" y="17651"/>
                  </a:cubicBezTo>
                  <a:cubicBezTo>
                    <a:pt x="11845" y="15957"/>
                    <a:pt x="12019" y="13593"/>
                    <a:pt x="11758" y="12059"/>
                  </a:cubicBezTo>
                  <a:cubicBezTo>
                    <a:pt x="11497" y="10525"/>
                    <a:pt x="10800" y="9822"/>
                    <a:pt x="9058" y="9503"/>
                  </a:cubicBezTo>
                  <a:cubicBezTo>
                    <a:pt x="7316" y="9183"/>
                    <a:pt x="4529" y="9247"/>
                    <a:pt x="2700" y="9311"/>
                  </a:cubicBezTo>
                  <a:cubicBezTo>
                    <a:pt x="871" y="9375"/>
                    <a:pt x="0" y="9439"/>
                    <a:pt x="0" y="9503"/>
                  </a:cubicBezTo>
                  <a:cubicBezTo>
                    <a:pt x="0" y="9567"/>
                    <a:pt x="871" y="9631"/>
                    <a:pt x="3919" y="9567"/>
                  </a:cubicBezTo>
                  <a:cubicBezTo>
                    <a:pt x="6968" y="9503"/>
                    <a:pt x="12194" y="9311"/>
                    <a:pt x="15503" y="9151"/>
                  </a:cubicBezTo>
                  <a:cubicBezTo>
                    <a:pt x="18813" y="8992"/>
                    <a:pt x="20206" y="8864"/>
                    <a:pt x="21600" y="8736"/>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13" name="Ligne"/>
            <p:cNvSpPr/>
            <p:nvPr/>
          </p:nvSpPr>
          <p:spPr>
            <a:xfrm>
              <a:off x="4049470" y="464248"/>
              <a:ext cx="283306" cy="923560"/>
            </a:xfrm>
            <a:custGeom>
              <a:avLst/>
              <a:gdLst/>
              <a:ahLst/>
              <a:cxnLst>
                <a:cxn ang="0">
                  <a:pos x="wd2" y="hd2"/>
                </a:cxn>
                <a:cxn ang="5400000">
                  <a:pos x="wd2" y="hd2"/>
                </a:cxn>
                <a:cxn ang="10800000">
                  <a:pos x="wd2" y="hd2"/>
                </a:cxn>
                <a:cxn ang="16200000">
                  <a:pos x="wd2" y="hd2"/>
                </a:cxn>
              </a:cxnLst>
              <a:rect l="0" t="0" r="r" b="b"/>
              <a:pathLst>
                <a:path w="21438" h="21503" fill="norm" stroke="1" extrusionOk="0">
                  <a:moveTo>
                    <a:pt x="2445" y="4943"/>
                  </a:moveTo>
                  <a:cubicBezTo>
                    <a:pt x="4679" y="4130"/>
                    <a:pt x="6914" y="3318"/>
                    <a:pt x="8683" y="2607"/>
                  </a:cubicBezTo>
                  <a:cubicBezTo>
                    <a:pt x="10452" y="1896"/>
                    <a:pt x="11755" y="1287"/>
                    <a:pt x="12686" y="813"/>
                  </a:cubicBezTo>
                  <a:cubicBezTo>
                    <a:pt x="13617" y="339"/>
                    <a:pt x="14176" y="0"/>
                    <a:pt x="14176" y="0"/>
                  </a:cubicBezTo>
                  <a:cubicBezTo>
                    <a:pt x="14176" y="0"/>
                    <a:pt x="13617" y="339"/>
                    <a:pt x="12128" y="1761"/>
                  </a:cubicBezTo>
                  <a:cubicBezTo>
                    <a:pt x="10638" y="3182"/>
                    <a:pt x="8217" y="5688"/>
                    <a:pt x="6076" y="8329"/>
                  </a:cubicBezTo>
                  <a:cubicBezTo>
                    <a:pt x="3935" y="10969"/>
                    <a:pt x="2072" y="13745"/>
                    <a:pt x="1048" y="15777"/>
                  </a:cubicBezTo>
                  <a:cubicBezTo>
                    <a:pt x="24" y="17808"/>
                    <a:pt x="-162" y="19095"/>
                    <a:pt x="117" y="19975"/>
                  </a:cubicBezTo>
                  <a:cubicBezTo>
                    <a:pt x="397" y="20855"/>
                    <a:pt x="1141" y="21329"/>
                    <a:pt x="1886" y="21465"/>
                  </a:cubicBezTo>
                  <a:cubicBezTo>
                    <a:pt x="2631" y="21600"/>
                    <a:pt x="3376" y="21397"/>
                    <a:pt x="4028" y="20550"/>
                  </a:cubicBezTo>
                  <a:cubicBezTo>
                    <a:pt x="4679" y="19704"/>
                    <a:pt x="5238" y="18214"/>
                    <a:pt x="5610" y="16589"/>
                  </a:cubicBezTo>
                  <a:cubicBezTo>
                    <a:pt x="5983" y="14964"/>
                    <a:pt x="6169" y="13204"/>
                    <a:pt x="6262" y="12053"/>
                  </a:cubicBezTo>
                  <a:cubicBezTo>
                    <a:pt x="6355" y="10902"/>
                    <a:pt x="6355" y="10360"/>
                    <a:pt x="5983" y="9920"/>
                  </a:cubicBezTo>
                  <a:cubicBezTo>
                    <a:pt x="5610" y="9480"/>
                    <a:pt x="4866" y="9141"/>
                    <a:pt x="4959" y="8972"/>
                  </a:cubicBezTo>
                  <a:cubicBezTo>
                    <a:pt x="5052" y="8803"/>
                    <a:pt x="5983" y="8803"/>
                    <a:pt x="8869" y="8735"/>
                  </a:cubicBezTo>
                  <a:cubicBezTo>
                    <a:pt x="11755" y="8667"/>
                    <a:pt x="16597" y="8532"/>
                    <a:pt x="21438" y="8396"/>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14" name="Ligne"/>
            <p:cNvSpPr/>
            <p:nvPr/>
          </p:nvSpPr>
          <p:spPr>
            <a:xfrm>
              <a:off x="4258952" y="1324765"/>
              <a:ext cx="295292" cy="154454"/>
            </a:xfrm>
            <a:custGeom>
              <a:avLst/>
              <a:gdLst/>
              <a:ahLst/>
              <a:cxnLst>
                <a:cxn ang="0">
                  <a:pos x="wd2" y="hd2"/>
                </a:cxn>
                <a:cxn ang="5400000">
                  <a:pos x="wd2" y="hd2"/>
                </a:cxn>
                <a:cxn ang="10800000">
                  <a:pos x="wd2" y="hd2"/>
                </a:cxn>
                <a:cxn ang="16200000">
                  <a:pos x="wd2" y="hd2"/>
                </a:cxn>
              </a:cxnLst>
              <a:rect l="0" t="0" r="r" b="b"/>
              <a:pathLst>
                <a:path w="21600" h="21244" fill="norm" stroke="1" extrusionOk="0">
                  <a:moveTo>
                    <a:pt x="0" y="21244"/>
                  </a:moveTo>
                  <a:cubicBezTo>
                    <a:pt x="1980" y="18844"/>
                    <a:pt x="3960" y="16444"/>
                    <a:pt x="5490" y="14044"/>
                  </a:cubicBezTo>
                  <a:cubicBezTo>
                    <a:pt x="7020" y="11644"/>
                    <a:pt x="8100" y="9244"/>
                    <a:pt x="9000" y="6444"/>
                  </a:cubicBezTo>
                  <a:cubicBezTo>
                    <a:pt x="9900" y="3644"/>
                    <a:pt x="10620" y="444"/>
                    <a:pt x="10980" y="44"/>
                  </a:cubicBezTo>
                  <a:cubicBezTo>
                    <a:pt x="11340" y="-356"/>
                    <a:pt x="11340" y="2044"/>
                    <a:pt x="11430" y="5244"/>
                  </a:cubicBezTo>
                  <a:cubicBezTo>
                    <a:pt x="11520" y="8444"/>
                    <a:pt x="11700" y="12444"/>
                    <a:pt x="12600" y="15644"/>
                  </a:cubicBezTo>
                  <a:cubicBezTo>
                    <a:pt x="13500" y="18844"/>
                    <a:pt x="15120" y="21244"/>
                    <a:pt x="16740" y="20644"/>
                  </a:cubicBezTo>
                  <a:cubicBezTo>
                    <a:pt x="18360" y="20044"/>
                    <a:pt x="19980" y="16444"/>
                    <a:pt x="21600" y="12844"/>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15" name="Ligne"/>
            <p:cNvSpPr/>
            <p:nvPr/>
          </p:nvSpPr>
          <p:spPr>
            <a:xfrm>
              <a:off x="4384451" y="1112782"/>
              <a:ext cx="29530" cy="1"/>
            </a:xfrm>
            <a:prstGeom prst="ellipse">
              <a:avLst/>
            </a:prstGeom>
            <a:noFill/>
            <a:ln w="88900" cap="rnd">
              <a:solidFill>
                <a:srgbClr val="000000"/>
              </a:solidFill>
              <a:prstDash val="solid"/>
              <a:round/>
            </a:ln>
            <a:effectLst/>
          </p:spPr>
          <p:txBody>
            <a:bodyPr wrap="square" lIns="45718" tIns="45718" rIns="45718" bIns="45718" numCol="1" anchor="t">
              <a:noAutofit/>
            </a:bodyPr>
            <a:lstStyle/>
            <a:p>
              <a:pPr/>
            </a:p>
          </p:txBody>
        </p:sp>
        <p:sp>
          <p:nvSpPr>
            <p:cNvPr id="416" name="Ligne"/>
            <p:cNvSpPr/>
            <p:nvPr/>
          </p:nvSpPr>
          <p:spPr>
            <a:xfrm>
              <a:off x="4801444" y="667824"/>
              <a:ext cx="158824" cy="249083"/>
            </a:xfrm>
            <a:custGeom>
              <a:avLst/>
              <a:gdLst/>
              <a:ahLst/>
              <a:cxnLst>
                <a:cxn ang="0">
                  <a:pos x="wd2" y="hd2"/>
                </a:cxn>
                <a:cxn ang="5400000">
                  <a:pos x="wd2" y="hd2"/>
                </a:cxn>
                <a:cxn ang="10800000">
                  <a:pos x="wd2" y="hd2"/>
                </a:cxn>
                <a:cxn ang="16200000">
                  <a:pos x="wd2" y="hd2"/>
                </a:cxn>
              </a:cxnLst>
              <a:rect l="0" t="0" r="r" b="b"/>
              <a:pathLst>
                <a:path w="21448" h="21264" fill="norm" stroke="1" extrusionOk="0">
                  <a:moveTo>
                    <a:pt x="21448" y="0"/>
                  </a:moveTo>
                  <a:cubicBezTo>
                    <a:pt x="18125" y="2731"/>
                    <a:pt x="14802" y="5462"/>
                    <a:pt x="11811" y="8317"/>
                  </a:cubicBezTo>
                  <a:cubicBezTo>
                    <a:pt x="8820" y="11172"/>
                    <a:pt x="6162" y="14152"/>
                    <a:pt x="4002" y="16510"/>
                  </a:cubicBezTo>
                  <a:cubicBezTo>
                    <a:pt x="1842" y="18869"/>
                    <a:pt x="180" y="20607"/>
                    <a:pt x="14" y="21103"/>
                  </a:cubicBezTo>
                  <a:cubicBezTo>
                    <a:pt x="-152" y="21600"/>
                    <a:pt x="1177" y="20855"/>
                    <a:pt x="2506" y="2011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17" name="Ligne"/>
            <p:cNvSpPr/>
            <p:nvPr/>
          </p:nvSpPr>
          <p:spPr>
            <a:xfrm>
              <a:off x="4760946" y="667824"/>
              <a:ext cx="221469" cy="253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800" y="5214"/>
                    <a:pt x="9600" y="10428"/>
                    <a:pt x="13200" y="14028"/>
                  </a:cubicBezTo>
                  <a:cubicBezTo>
                    <a:pt x="16800" y="17628"/>
                    <a:pt x="19200" y="19614"/>
                    <a:pt x="21600" y="2160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18" name="Ligne"/>
            <p:cNvSpPr/>
            <p:nvPr/>
          </p:nvSpPr>
          <p:spPr>
            <a:xfrm>
              <a:off x="5292469" y="518128"/>
              <a:ext cx="413408" cy="823047"/>
            </a:xfrm>
            <a:custGeom>
              <a:avLst/>
              <a:gdLst/>
              <a:ahLst/>
              <a:cxnLst>
                <a:cxn ang="0">
                  <a:pos x="wd2" y="hd2"/>
                </a:cxn>
                <a:cxn ang="5400000">
                  <a:pos x="wd2" y="hd2"/>
                </a:cxn>
                <a:cxn ang="10800000">
                  <a:pos x="wd2" y="hd2"/>
                </a:cxn>
                <a:cxn ang="16200000">
                  <a:pos x="wd2" y="hd2"/>
                </a:cxn>
              </a:cxnLst>
              <a:rect l="0" t="0" r="r" b="b"/>
              <a:pathLst>
                <a:path w="21600" h="21449" fill="norm" stroke="1" extrusionOk="0">
                  <a:moveTo>
                    <a:pt x="0" y="9358"/>
                  </a:moveTo>
                  <a:cubicBezTo>
                    <a:pt x="2829" y="8069"/>
                    <a:pt x="5657" y="6781"/>
                    <a:pt x="7907" y="5455"/>
                  </a:cubicBezTo>
                  <a:cubicBezTo>
                    <a:pt x="10157" y="4128"/>
                    <a:pt x="11829" y="2764"/>
                    <a:pt x="12857" y="1779"/>
                  </a:cubicBezTo>
                  <a:cubicBezTo>
                    <a:pt x="13886" y="793"/>
                    <a:pt x="14271" y="187"/>
                    <a:pt x="14143" y="36"/>
                  </a:cubicBezTo>
                  <a:cubicBezTo>
                    <a:pt x="14014" y="-116"/>
                    <a:pt x="13371" y="187"/>
                    <a:pt x="12600" y="1438"/>
                  </a:cubicBezTo>
                  <a:cubicBezTo>
                    <a:pt x="11829" y="2688"/>
                    <a:pt x="10929" y="4886"/>
                    <a:pt x="10286" y="7349"/>
                  </a:cubicBezTo>
                  <a:cubicBezTo>
                    <a:pt x="9643" y="9812"/>
                    <a:pt x="9257" y="12541"/>
                    <a:pt x="9193" y="14777"/>
                  </a:cubicBezTo>
                  <a:cubicBezTo>
                    <a:pt x="9129" y="17012"/>
                    <a:pt x="9386" y="18756"/>
                    <a:pt x="9771" y="19855"/>
                  </a:cubicBezTo>
                  <a:cubicBezTo>
                    <a:pt x="10157" y="20953"/>
                    <a:pt x="10671" y="21408"/>
                    <a:pt x="10993" y="21446"/>
                  </a:cubicBezTo>
                  <a:cubicBezTo>
                    <a:pt x="11314" y="21484"/>
                    <a:pt x="11443" y="21105"/>
                    <a:pt x="11443" y="19741"/>
                  </a:cubicBezTo>
                  <a:cubicBezTo>
                    <a:pt x="11443" y="18377"/>
                    <a:pt x="11314" y="16027"/>
                    <a:pt x="10864" y="14170"/>
                  </a:cubicBezTo>
                  <a:cubicBezTo>
                    <a:pt x="10414" y="12313"/>
                    <a:pt x="9643" y="10949"/>
                    <a:pt x="9064" y="10040"/>
                  </a:cubicBezTo>
                  <a:cubicBezTo>
                    <a:pt x="8486" y="9130"/>
                    <a:pt x="8100" y="8676"/>
                    <a:pt x="8229" y="8335"/>
                  </a:cubicBezTo>
                  <a:cubicBezTo>
                    <a:pt x="8357" y="7993"/>
                    <a:pt x="9000" y="7766"/>
                    <a:pt x="10864" y="7728"/>
                  </a:cubicBezTo>
                  <a:cubicBezTo>
                    <a:pt x="12729" y="7690"/>
                    <a:pt x="15814" y="7842"/>
                    <a:pt x="17807" y="7880"/>
                  </a:cubicBezTo>
                  <a:cubicBezTo>
                    <a:pt x="19800" y="7918"/>
                    <a:pt x="20700" y="7842"/>
                    <a:pt x="21600" y="7766"/>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19" name="Ligne"/>
            <p:cNvSpPr/>
            <p:nvPr/>
          </p:nvSpPr>
          <p:spPr>
            <a:xfrm>
              <a:off x="5733635" y="641715"/>
              <a:ext cx="117194" cy="175189"/>
            </a:xfrm>
            <a:custGeom>
              <a:avLst/>
              <a:gdLst/>
              <a:ahLst/>
              <a:cxnLst>
                <a:cxn ang="0">
                  <a:pos x="wd2" y="hd2"/>
                </a:cxn>
                <a:cxn ang="5400000">
                  <a:pos x="wd2" y="hd2"/>
                </a:cxn>
                <a:cxn ang="10800000">
                  <a:pos x="wd2" y="hd2"/>
                </a:cxn>
                <a:cxn ang="16200000">
                  <a:pos x="wd2" y="hd2"/>
                </a:cxn>
              </a:cxnLst>
              <a:rect l="0" t="0" r="r" b="b"/>
              <a:pathLst>
                <a:path w="20171" h="20653" fill="norm" stroke="1" extrusionOk="0">
                  <a:moveTo>
                    <a:pt x="14282" y="4106"/>
                  </a:moveTo>
                  <a:cubicBezTo>
                    <a:pt x="13858" y="2392"/>
                    <a:pt x="13434" y="678"/>
                    <a:pt x="12164" y="163"/>
                  </a:cubicBezTo>
                  <a:cubicBezTo>
                    <a:pt x="10893" y="-351"/>
                    <a:pt x="8776" y="335"/>
                    <a:pt x="6658" y="2392"/>
                  </a:cubicBezTo>
                  <a:cubicBezTo>
                    <a:pt x="4540" y="4449"/>
                    <a:pt x="2423" y="7878"/>
                    <a:pt x="1152" y="10792"/>
                  </a:cubicBezTo>
                  <a:cubicBezTo>
                    <a:pt x="-118" y="13706"/>
                    <a:pt x="-542" y="16106"/>
                    <a:pt x="940" y="17992"/>
                  </a:cubicBezTo>
                  <a:cubicBezTo>
                    <a:pt x="2423" y="19878"/>
                    <a:pt x="5811" y="21249"/>
                    <a:pt x="9834" y="20392"/>
                  </a:cubicBezTo>
                  <a:cubicBezTo>
                    <a:pt x="13858" y="19535"/>
                    <a:pt x="18517" y="16449"/>
                    <a:pt x="19787" y="12849"/>
                  </a:cubicBezTo>
                  <a:cubicBezTo>
                    <a:pt x="21058" y="9249"/>
                    <a:pt x="18940" y="5135"/>
                    <a:pt x="16823" y="3078"/>
                  </a:cubicBezTo>
                  <a:cubicBezTo>
                    <a:pt x="14705" y="1020"/>
                    <a:pt x="12587" y="1020"/>
                    <a:pt x="10046" y="2220"/>
                  </a:cubicBezTo>
                  <a:cubicBezTo>
                    <a:pt x="7505" y="3420"/>
                    <a:pt x="4540" y="5820"/>
                    <a:pt x="4540" y="8392"/>
                  </a:cubicBezTo>
                  <a:cubicBezTo>
                    <a:pt x="4540" y="10963"/>
                    <a:pt x="7505" y="13706"/>
                    <a:pt x="10470" y="16449"/>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0" name="Ligne"/>
            <p:cNvSpPr/>
            <p:nvPr/>
          </p:nvSpPr>
          <p:spPr>
            <a:xfrm>
              <a:off x="5859711" y="763795"/>
              <a:ext cx="237426" cy="49441"/>
            </a:xfrm>
            <a:custGeom>
              <a:avLst/>
              <a:gdLst/>
              <a:ahLst/>
              <a:cxnLst>
                <a:cxn ang="0">
                  <a:pos x="wd2" y="hd2"/>
                </a:cxn>
                <a:cxn ang="5400000">
                  <a:pos x="wd2" y="hd2"/>
                </a:cxn>
                <a:cxn ang="10800000">
                  <a:pos x="wd2" y="hd2"/>
                </a:cxn>
                <a:cxn ang="16200000">
                  <a:pos x="wd2" y="hd2"/>
                </a:cxn>
              </a:cxnLst>
              <a:rect l="0" t="0" r="r" b="b"/>
              <a:pathLst>
                <a:path w="21266" h="21600" fill="norm" stroke="1" extrusionOk="0">
                  <a:moveTo>
                    <a:pt x="4074" y="0"/>
                  </a:moveTo>
                  <a:cubicBezTo>
                    <a:pt x="2311" y="1271"/>
                    <a:pt x="548" y="2541"/>
                    <a:pt x="107" y="5718"/>
                  </a:cubicBezTo>
                  <a:cubicBezTo>
                    <a:pt x="-334" y="8894"/>
                    <a:pt x="548" y="13977"/>
                    <a:pt x="3523" y="17153"/>
                  </a:cubicBezTo>
                  <a:cubicBezTo>
                    <a:pt x="6499" y="20329"/>
                    <a:pt x="11568" y="21600"/>
                    <a:pt x="14874" y="21600"/>
                  </a:cubicBezTo>
                  <a:cubicBezTo>
                    <a:pt x="18180" y="21600"/>
                    <a:pt x="19723" y="20329"/>
                    <a:pt x="21266" y="19059"/>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1" name="Ligne"/>
            <p:cNvSpPr/>
            <p:nvPr/>
          </p:nvSpPr>
          <p:spPr>
            <a:xfrm>
              <a:off x="6100597" y="641650"/>
              <a:ext cx="254919" cy="137258"/>
            </a:xfrm>
            <a:custGeom>
              <a:avLst/>
              <a:gdLst/>
              <a:ahLst/>
              <a:cxnLst>
                <a:cxn ang="0">
                  <a:pos x="wd2" y="hd2"/>
                </a:cxn>
                <a:cxn ang="5400000">
                  <a:pos x="wd2" y="hd2"/>
                </a:cxn>
                <a:cxn ang="10800000">
                  <a:pos x="wd2" y="hd2"/>
                </a:cxn>
                <a:cxn ang="16200000">
                  <a:pos x="wd2" y="hd2"/>
                </a:cxn>
              </a:cxnLst>
              <a:rect l="0" t="0" r="r" b="b"/>
              <a:pathLst>
                <a:path w="21311" h="21238" fill="norm" stroke="1" extrusionOk="0">
                  <a:moveTo>
                    <a:pt x="7117" y="0"/>
                  </a:moveTo>
                  <a:cubicBezTo>
                    <a:pt x="6088" y="0"/>
                    <a:pt x="5060" y="0"/>
                    <a:pt x="3825" y="1575"/>
                  </a:cubicBezTo>
                  <a:cubicBezTo>
                    <a:pt x="2591" y="3150"/>
                    <a:pt x="1151" y="6300"/>
                    <a:pt x="431" y="9000"/>
                  </a:cubicBezTo>
                  <a:cubicBezTo>
                    <a:pt x="-289" y="11700"/>
                    <a:pt x="-289" y="13950"/>
                    <a:pt x="1871" y="16200"/>
                  </a:cubicBezTo>
                  <a:cubicBezTo>
                    <a:pt x="4031" y="18450"/>
                    <a:pt x="8351" y="20700"/>
                    <a:pt x="11951" y="21150"/>
                  </a:cubicBezTo>
                  <a:cubicBezTo>
                    <a:pt x="15551" y="21600"/>
                    <a:pt x="18431" y="20250"/>
                    <a:pt x="21311" y="1890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2" name="Ligne"/>
            <p:cNvSpPr/>
            <p:nvPr/>
          </p:nvSpPr>
          <p:spPr>
            <a:xfrm>
              <a:off x="6334965" y="263129"/>
              <a:ext cx="559457" cy="531226"/>
            </a:xfrm>
            <a:custGeom>
              <a:avLst/>
              <a:gdLst/>
              <a:ahLst/>
              <a:cxnLst>
                <a:cxn ang="0">
                  <a:pos x="wd2" y="hd2"/>
                </a:cxn>
                <a:cxn ang="5400000">
                  <a:pos x="wd2" y="hd2"/>
                </a:cxn>
                <a:cxn ang="10800000">
                  <a:pos x="wd2" y="hd2"/>
                </a:cxn>
                <a:cxn ang="16200000">
                  <a:pos x="wd2" y="hd2"/>
                </a:cxn>
              </a:cxnLst>
              <a:rect l="0" t="0" r="r" b="b"/>
              <a:pathLst>
                <a:path w="21539" h="21327" fill="norm" stroke="1" extrusionOk="0">
                  <a:moveTo>
                    <a:pt x="2213" y="835"/>
                  </a:moveTo>
                  <a:cubicBezTo>
                    <a:pt x="1928" y="368"/>
                    <a:pt x="1644" y="-99"/>
                    <a:pt x="1455" y="18"/>
                  </a:cubicBezTo>
                  <a:cubicBezTo>
                    <a:pt x="1265" y="135"/>
                    <a:pt x="1171" y="835"/>
                    <a:pt x="934" y="2820"/>
                  </a:cubicBezTo>
                  <a:cubicBezTo>
                    <a:pt x="697" y="4805"/>
                    <a:pt x="318" y="8074"/>
                    <a:pt x="128" y="10759"/>
                  </a:cubicBezTo>
                  <a:cubicBezTo>
                    <a:pt x="-61" y="13445"/>
                    <a:pt x="-61" y="15546"/>
                    <a:pt x="271" y="17239"/>
                  </a:cubicBezTo>
                  <a:cubicBezTo>
                    <a:pt x="602" y="18932"/>
                    <a:pt x="1265" y="20217"/>
                    <a:pt x="2118" y="20859"/>
                  </a:cubicBezTo>
                  <a:cubicBezTo>
                    <a:pt x="2971" y="21501"/>
                    <a:pt x="4013" y="21501"/>
                    <a:pt x="5055" y="20742"/>
                  </a:cubicBezTo>
                  <a:cubicBezTo>
                    <a:pt x="6097" y="19983"/>
                    <a:pt x="7139" y="18465"/>
                    <a:pt x="7707" y="17123"/>
                  </a:cubicBezTo>
                  <a:cubicBezTo>
                    <a:pt x="8276" y="15780"/>
                    <a:pt x="8371" y="14612"/>
                    <a:pt x="8276" y="13795"/>
                  </a:cubicBezTo>
                  <a:cubicBezTo>
                    <a:pt x="8181" y="12978"/>
                    <a:pt x="7897" y="12511"/>
                    <a:pt x="7518" y="12277"/>
                  </a:cubicBezTo>
                  <a:cubicBezTo>
                    <a:pt x="7139" y="12044"/>
                    <a:pt x="6665" y="12044"/>
                    <a:pt x="6097" y="12569"/>
                  </a:cubicBezTo>
                  <a:cubicBezTo>
                    <a:pt x="5528" y="13095"/>
                    <a:pt x="4865" y="14145"/>
                    <a:pt x="4486" y="15021"/>
                  </a:cubicBezTo>
                  <a:cubicBezTo>
                    <a:pt x="4107" y="15897"/>
                    <a:pt x="4013" y="16597"/>
                    <a:pt x="4013" y="17239"/>
                  </a:cubicBezTo>
                  <a:cubicBezTo>
                    <a:pt x="4013" y="17882"/>
                    <a:pt x="4107" y="18465"/>
                    <a:pt x="4581" y="19049"/>
                  </a:cubicBezTo>
                  <a:cubicBezTo>
                    <a:pt x="5055" y="19633"/>
                    <a:pt x="5907" y="20217"/>
                    <a:pt x="6807" y="20509"/>
                  </a:cubicBezTo>
                  <a:cubicBezTo>
                    <a:pt x="7707" y="20800"/>
                    <a:pt x="8655" y="20800"/>
                    <a:pt x="9507" y="20333"/>
                  </a:cubicBezTo>
                  <a:cubicBezTo>
                    <a:pt x="10360" y="19866"/>
                    <a:pt x="11118" y="18932"/>
                    <a:pt x="11639" y="17940"/>
                  </a:cubicBezTo>
                  <a:cubicBezTo>
                    <a:pt x="12160" y="16947"/>
                    <a:pt x="12444" y="15897"/>
                    <a:pt x="12492" y="15663"/>
                  </a:cubicBezTo>
                  <a:cubicBezTo>
                    <a:pt x="12539" y="15430"/>
                    <a:pt x="12350" y="16013"/>
                    <a:pt x="12255" y="16597"/>
                  </a:cubicBezTo>
                  <a:cubicBezTo>
                    <a:pt x="12160" y="17181"/>
                    <a:pt x="12160" y="17765"/>
                    <a:pt x="12207" y="18349"/>
                  </a:cubicBezTo>
                  <a:cubicBezTo>
                    <a:pt x="12255" y="18932"/>
                    <a:pt x="12350" y="19516"/>
                    <a:pt x="12634" y="19808"/>
                  </a:cubicBezTo>
                  <a:cubicBezTo>
                    <a:pt x="12918" y="20100"/>
                    <a:pt x="13392" y="20100"/>
                    <a:pt x="14007" y="19750"/>
                  </a:cubicBezTo>
                  <a:cubicBezTo>
                    <a:pt x="14623" y="19399"/>
                    <a:pt x="15381" y="18699"/>
                    <a:pt x="15950" y="17882"/>
                  </a:cubicBezTo>
                  <a:cubicBezTo>
                    <a:pt x="16518" y="17064"/>
                    <a:pt x="16897" y="16130"/>
                    <a:pt x="16944" y="15897"/>
                  </a:cubicBezTo>
                  <a:cubicBezTo>
                    <a:pt x="16992" y="15663"/>
                    <a:pt x="16707" y="16130"/>
                    <a:pt x="16565" y="16714"/>
                  </a:cubicBezTo>
                  <a:cubicBezTo>
                    <a:pt x="16423" y="17298"/>
                    <a:pt x="16423" y="17998"/>
                    <a:pt x="17276" y="18640"/>
                  </a:cubicBezTo>
                  <a:cubicBezTo>
                    <a:pt x="18128" y="19283"/>
                    <a:pt x="19834" y="19866"/>
                    <a:pt x="21539" y="2045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3" name="Ligne"/>
            <p:cNvSpPr/>
            <p:nvPr/>
          </p:nvSpPr>
          <p:spPr>
            <a:xfrm>
              <a:off x="6916568" y="680464"/>
              <a:ext cx="302674" cy="86690"/>
            </a:xfrm>
            <a:custGeom>
              <a:avLst/>
              <a:gdLst/>
              <a:ahLst/>
              <a:cxnLst>
                <a:cxn ang="0">
                  <a:pos x="wd2" y="hd2"/>
                </a:cxn>
                <a:cxn ang="5400000">
                  <a:pos x="wd2" y="hd2"/>
                </a:cxn>
                <a:cxn ang="10800000">
                  <a:pos x="wd2" y="hd2"/>
                </a:cxn>
                <a:cxn ang="16200000">
                  <a:pos x="wd2" y="hd2"/>
                </a:cxn>
              </a:cxnLst>
              <a:rect l="0" t="0" r="r" b="b"/>
              <a:pathLst>
                <a:path w="21600" h="20120" fill="norm" stroke="1" extrusionOk="0">
                  <a:moveTo>
                    <a:pt x="0" y="17316"/>
                  </a:moveTo>
                  <a:cubicBezTo>
                    <a:pt x="351" y="13941"/>
                    <a:pt x="702" y="10566"/>
                    <a:pt x="1317" y="8203"/>
                  </a:cubicBezTo>
                  <a:cubicBezTo>
                    <a:pt x="1932" y="5841"/>
                    <a:pt x="2810" y="4491"/>
                    <a:pt x="3951" y="2803"/>
                  </a:cubicBezTo>
                  <a:cubicBezTo>
                    <a:pt x="5093" y="1116"/>
                    <a:pt x="6498" y="-909"/>
                    <a:pt x="7288" y="441"/>
                  </a:cubicBezTo>
                  <a:cubicBezTo>
                    <a:pt x="8078" y="1791"/>
                    <a:pt x="8254" y="6516"/>
                    <a:pt x="8605" y="10566"/>
                  </a:cubicBezTo>
                  <a:cubicBezTo>
                    <a:pt x="8956" y="14616"/>
                    <a:pt x="9483" y="17991"/>
                    <a:pt x="11678" y="19341"/>
                  </a:cubicBezTo>
                  <a:cubicBezTo>
                    <a:pt x="13873" y="20691"/>
                    <a:pt x="17737" y="20016"/>
                    <a:pt x="21600" y="19341"/>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4" name="Ligne"/>
            <p:cNvSpPr/>
            <p:nvPr/>
          </p:nvSpPr>
          <p:spPr>
            <a:xfrm>
              <a:off x="6230017" y="379909"/>
              <a:ext cx="199323" cy="17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00" y="7200"/>
                    <a:pt x="14400" y="14400"/>
                    <a:pt x="21600" y="2160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5" name="Ligne"/>
            <p:cNvSpPr/>
            <p:nvPr/>
          </p:nvSpPr>
          <p:spPr>
            <a:xfrm>
              <a:off x="7456845" y="595000"/>
              <a:ext cx="121359" cy="158119"/>
            </a:xfrm>
            <a:custGeom>
              <a:avLst/>
              <a:gdLst/>
              <a:ahLst/>
              <a:cxnLst>
                <a:cxn ang="0">
                  <a:pos x="wd2" y="hd2"/>
                </a:cxn>
                <a:cxn ang="5400000">
                  <a:pos x="wd2" y="hd2"/>
                </a:cxn>
                <a:cxn ang="10800000">
                  <a:pos x="wd2" y="hd2"/>
                </a:cxn>
                <a:cxn ang="16200000">
                  <a:pos x="wd2" y="hd2"/>
                </a:cxn>
              </a:cxnLst>
              <a:rect l="0" t="0" r="r" b="b"/>
              <a:pathLst>
                <a:path w="20887" h="20603" fill="norm" stroke="1" extrusionOk="0">
                  <a:moveTo>
                    <a:pt x="11199" y="9489"/>
                  </a:moveTo>
                  <a:cubicBezTo>
                    <a:pt x="11199" y="7594"/>
                    <a:pt x="11199" y="5699"/>
                    <a:pt x="10141" y="5320"/>
                  </a:cubicBezTo>
                  <a:cubicBezTo>
                    <a:pt x="9082" y="4941"/>
                    <a:pt x="6964" y="6078"/>
                    <a:pt x="5058" y="7783"/>
                  </a:cubicBezTo>
                  <a:cubicBezTo>
                    <a:pt x="3152" y="9489"/>
                    <a:pt x="1458" y="11762"/>
                    <a:pt x="611" y="13847"/>
                  </a:cubicBezTo>
                  <a:cubicBezTo>
                    <a:pt x="-236" y="15931"/>
                    <a:pt x="-236" y="17825"/>
                    <a:pt x="823" y="19152"/>
                  </a:cubicBezTo>
                  <a:cubicBezTo>
                    <a:pt x="1882" y="20478"/>
                    <a:pt x="3999" y="21236"/>
                    <a:pt x="7599" y="19910"/>
                  </a:cubicBezTo>
                  <a:cubicBezTo>
                    <a:pt x="11199" y="18583"/>
                    <a:pt x="16282" y="15173"/>
                    <a:pt x="18823" y="12331"/>
                  </a:cubicBezTo>
                  <a:cubicBezTo>
                    <a:pt x="21364" y="9489"/>
                    <a:pt x="21364" y="7215"/>
                    <a:pt x="19882" y="5131"/>
                  </a:cubicBezTo>
                  <a:cubicBezTo>
                    <a:pt x="18399" y="3047"/>
                    <a:pt x="15435" y="1152"/>
                    <a:pt x="12893" y="394"/>
                  </a:cubicBezTo>
                  <a:cubicBezTo>
                    <a:pt x="10352" y="-364"/>
                    <a:pt x="8235" y="15"/>
                    <a:pt x="8446" y="1152"/>
                  </a:cubicBezTo>
                  <a:cubicBezTo>
                    <a:pt x="8658" y="2289"/>
                    <a:pt x="11199" y="4183"/>
                    <a:pt x="13741" y="6078"/>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6" name="Ligne"/>
            <p:cNvSpPr/>
            <p:nvPr/>
          </p:nvSpPr>
          <p:spPr>
            <a:xfrm>
              <a:off x="7551948" y="321955"/>
              <a:ext cx="427667" cy="459291"/>
            </a:xfrm>
            <a:custGeom>
              <a:avLst/>
              <a:gdLst/>
              <a:ahLst/>
              <a:cxnLst>
                <a:cxn ang="0">
                  <a:pos x="wd2" y="hd2"/>
                </a:cxn>
                <a:cxn ang="5400000">
                  <a:pos x="wd2" y="hd2"/>
                </a:cxn>
                <a:cxn ang="10800000">
                  <a:pos x="wd2" y="hd2"/>
                </a:cxn>
                <a:cxn ang="16200000">
                  <a:pos x="wd2" y="hd2"/>
                </a:cxn>
              </a:cxnLst>
              <a:rect l="0" t="0" r="r" b="b"/>
              <a:pathLst>
                <a:path w="21451" h="21454" fill="norm" stroke="1" extrusionOk="0">
                  <a:moveTo>
                    <a:pt x="4418" y="1892"/>
                  </a:moveTo>
                  <a:cubicBezTo>
                    <a:pt x="4171" y="1212"/>
                    <a:pt x="3924" y="533"/>
                    <a:pt x="3492" y="194"/>
                  </a:cubicBezTo>
                  <a:cubicBezTo>
                    <a:pt x="3060" y="-146"/>
                    <a:pt x="2443" y="-146"/>
                    <a:pt x="1764" y="1077"/>
                  </a:cubicBezTo>
                  <a:cubicBezTo>
                    <a:pt x="1085" y="2299"/>
                    <a:pt x="345" y="4745"/>
                    <a:pt x="98" y="7394"/>
                  </a:cubicBezTo>
                  <a:cubicBezTo>
                    <a:pt x="-149" y="10043"/>
                    <a:pt x="98" y="12895"/>
                    <a:pt x="530" y="14526"/>
                  </a:cubicBezTo>
                  <a:cubicBezTo>
                    <a:pt x="962" y="16156"/>
                    <a:pt x="1579" y="16563"/>
                    <a:pt x="2196" y="16767"/>
                  </a:cubicBezTo>
                  <a:cubicBezTo>
                    <a:pt x="2813" y="16971"/>
                    <a:pt x="3430" y="16971"/>
                    <a:pt x="4109" y="16360"/>
                  </a:cubicBezTo>
                  <a:cubicBezTo>
                    <a:pt x="4788" y="15748"/>
                    <a:pt x="5529" y="14526"/>
                    <a:pt x="5899" y="13303"/>
                  </a:cubicBezTo>
                  <a:cubicBezTo>
                    <a:pt x="6269" y="12080"/>
                    <a:pt x="6269" y="10858"/>
                    <a:pt x="6022" y="10518"/>
                  </a:cubicBezTo>
                  <a:cubicBezTo>
                    <a:pt x="5776" y="10179"/>
                    <a:pt x="5282" y="10722"/>
                    <a:pt x="4973" y="11809"/>
                  </a:cubicBezTo>
                  <a:cubicBezTo>
                    <a:pt x="4665" y="12896"/>
                    <a:pt x="4541" y="14526"/>
                    <a:pt x="5529" y="16224"/>
                  </a:cubicBezTo>
                  <a:cubicBezTo>
                    <a:pt x="6516" y="17922"/>
                    <a:pt x="8614" y="19688"/>
                    <a:pt x="11453" y="20571"/>
                  </a:cubicBezTo>
                  <a:cubicBezTo>
                    <a:pt x="14292" y="21454"/>
                    <a:pt x="17872" y="21454"/>
                    <a:pt x="21451" y="21454"/>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7" name="Ligne"/>
            <p:cNvSpPr/>
            <p:nvPr/>
          </p:nvSpPr>
          <p:spPr>
            <a:xfrm>
              <a:off x="5961383" y="1145306"/>
              <a:ext cx="652513" cy="349865"/>
            </a:xfrm>
            <a:custGeom>
              <a:avLst/>
              <a:gdLst/>
              <a:ahLst/>
              <a:cxnLst>
                <a:cxn ang="0">
                  <a:pos x="wd2" y="hd2"/>
                </a:cxn>
                <a:cxn ang="5400000">
                  <a:pos x="wd2" y="hd2"/>
                </a:cxn>
                <a:cxn ang="10800000">
                  <a:pos x="wd2" y="hd2"/>
                </a:cxn>
                <a:cxn ang="16200000">
                  <a:pos x="wd2" y="hd2"/>
                </a:cxn>
              </a:cxnLst>
              <a:rect l="0" t="0" r="r" b="b"/>
              <a:pathLst>
                <a:path w="21452" h="21299" fill="norm" stroke="1" extrusionOk="0">
                  <a:moveTo>
                    <a:pt x="3978" y="144"/>
                  </a:moveTo>
                  <a:cubicBezTo>
                    <a:pt x="3573" y="-33"/>
                    <a:pt x="3169" y="-210"/>
                    <a:pt x="2562" y="675"/>
                  </a:cubicBezTo>
                  <a:cubicBezTo>
                    <a:pt x="1955" y="1560"/>
                    <a:pt x="1146" y="3508"/>
                    <a:pt x="621" y="6164"/>
                  </a:cubicBezTo>
                  <a:cubicBezTo>
                    <a:pt x="95" y="8820"/>
                    <a:pt x="-148" y="12183"/>
                    <a:pt x="95" y="14485"/>
                  </a:cubicBezTo>
                  <a:cubicBezTo>
                    <a:pt x="337" y="16787"/>
                    <a:pt x="1065" y="18026"/>
                    <a:pt x="2077" y="18557"/>
                  </a:cubicBezTo>
                  <a:cubicBezTo>
                    <a:pt x="3088" y="19088"/>
                    <a:pt x="4382" y="18911"/>
                    <a:pt x="5434" y="18292"/>
                  </a:cubicBezTo>
                  <a:cubicBezTo>
                    <a:pt x="6486" y="17672"/>
                    <a:pt x="7295" y="16610"/>
                    <a:pt x="7821" y="15724"/>
                  </a:cubicBezTo>
                  <a:cubicBezTo>
                    <a:pt x="8346" y="14839"/>
                    <a:pt x="8589" y="14131"/>
                    <a:pt x="8589" y="14220"/>
                  </a:cubicBezTo>
                  <a:cubicBezTo>
                    <a:pt x="8589" y="14308"/>
                    <a:pt x="8346" y="15193"/>
                    <a:pt x="8225" y="16256"/>
                  </a:cubicBezTo>
                  <a:cubicBezTo>
                    <a:pt x="8104" y="17318"/>
                    <a:pt x="8104" y="18557"/>
                    <a:pt x="8265" y="19442"/>
                  </a:cubicBezTo>
                  <a:cubicBezTo>
                    <a:pt x="8427" y="20328"/>
                    <a:pt x="8751" y="20859"/>
                    <a:pt x="9115" y="21124"/>
                  </a:cubicBezTo>
                  <a:cubicBezTo>
                    <a:pt x="9479" y="21390"/>
                    <a:pt x="9883" y="21390"/>
                    <a:pt x="10409" y="20859"/>
                  </a:cubicBezTo>
                  <a:cubicBezTo>
                    <a:pt x="10935" y="20328"/>
                    <a:pt x="11582" y="19265"/>
                    <a:pt x="12027" y="17760"/>
                  </a:cubicBezTo>
                  <a:cubicBezTo>
                    <a:pt x="12472" y="16256"/>
                    <a:pt x="12715" y="14308"/>
                    <a:pt x="12755" y="12892"/>
                  </a:cubicBezTo>
                  <a:cubicBezTo>
                    <a:pt x="12796" y="11475"/>
                    <a:pt x="12634" y="10590"/>
                    <a:pt x="12310" y="9970"/>
                  </a:cubicBezTo>
                  <a:cubicBezTo>
                    <a:pt x="11987" y="9351"/>
                    <a:pt x="11501" y="8997"/>
                    <a:pt x="11056" y="8819"/>
                  </a:cubicBezTo>
                  <a:cubicBezTo>
                    <a:pt x="10612" y="8642"/>
                    <a:pt x="10207" y="8642"/>
                    <a:pt x="9803" y="8731"/>
                  </a:cubicBezTo>
                  <a:cubicBezTo>
                    <a:pt x="9398" y="8819"/>
                    <a:pt x="8994" y="8997"/>
                    <a:pt x="8751" y="9528"/>
                  </a:cubicBezTo>
                  <a:cubicBezTo>
                    <a:pt x="8508" y="10059"/>
                    <a:pt x="8427" y="10944"/>
                    <a:pt x="8589" y="11387"/>
                  </a:cubicBezTo>
                  <a:cubicBezTo>
                    <a:pt x="8751" y="11829"/>
                    <a:pt x="9155" y="11829"/>
                    <a:pt x="9964" y="11387"/>
                  </a:cubicBezTo>
                  <a:cubicBezTo>
                    <a:pt x="10773" y="10944"/>
                    <a:pt x="11987" y="10059"/>
                    <a:pt x="12877" y="9528"/>
                  </a:cubicBezTo>
                  <a:cubicBezTo>
                    <a:pt x="13767" y="8997"/>
                    <a:pt x="14333" y="8819"/>
                    <a:pt x="14737" y="9351"/>
                  </a:cubicBezTo>
                  <a:cubicBezTo>
                    <a:pt x="15142" y="9882"/>
                    <a:pt x="15385" y="11121"/>
                    <a:pt x="15910" y="12449"/>
                  </a:cubicBezTo>
                  <a:cubicBezTo>
                    <a:pt x="16436" y="13777"/>
                    <a:pt x="17245" y="15193"/>
                    <a:pt x="18216" y="15813"/>
                  </a:cubicBezTo>
                  <a:cubicBezTo>
                    <a:pt x="19187" y="16433"/>
                    <a:pt x="20319" y="16256"/>
                    <a:pt x="21452" y="16079"/>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8" name="Ligne"/>
            <p:cNvSpPr/>
            <p:nvPr/>
          </p:nvSpPr>
          <p:spPr>
            <a:xfrm>
              <a:off x="6611435" y="1254194"/>
              <a:ext cx="519220" cy="141457"/>
            </a:xfrm>
            <a:custGeom>
              <a:avLst/>
              <a:gdLst/>
              <a:ahLst/>
              <a:cxnLst>
                <a:cxn ang="0">
                  <a:pos x="wd2" y="hd2"/>
                </a:cxn>
                <a:cxn ang="5400000">
                  <a:pos x="wd2" y="hd2"/>
                </a:cxn>
                <a:cxn ang="10800000">
                  <a:pos x="wd2" y="hd2"/>
                </a:cxn>
                <a:cxn ang="16200000">
                  <a:pos x="wd2" y="hd2"/>
                </a:cxn>
              </a:cxnLst>
              <a:rect l="0" t="0" r="r" b="b"/>
              <a:pathLst>
                <a:path w="21600" h="21012" fill="norm" stroke="1" extrusionOk="0">
                  <a:moveTo>
                    <a:pt x="1024" y="20466"/>
                  </a:moveTo>
                  <a:cubicBezTo>
                    <a:pt x="512" y="20898"/>
                    <a:pt x="0" y="21330"/>
                    <a:pt x="0" y="20682"/>
                  </a:cubicBezTo>
                  <a:cubicBezTo>
                    <a:pt x="0" y="20034"/>
                    <a:pt x="512" y="18306"/>
                    <a:pt x="1433" y="15282"/>
                  </a:cubicBezTo>
                  <a:cubicBezTo>
                    <a:pt x="2354" y="12258"/>
                    <a:pt x="3685" y="7938"/>
                    <a:pt x="4607" y="5130"/>
                  </a:cubicBezTo>
                  <a:cubicBezTo>
                    <a:pt x="5528" y="2322"/>
                    <a:pt x="6040" y="1026"/>
                    <a:pt x="6347" y="1458"/>
                  </a:cubicBezTo>
                  <a:cubicBezTo>
                    <a:pt x="6654" y="1890"/>
                    <a:pt x="6756" y="4050"/>
                    <a:pt x="6808" y="6210"/>
                  </a:cubicBezTo>
                  <a:cubicBezTo>
                    <a:pt x="6859" y="8370"/>
                    <a:pt x="6859" y="10530"/>
                    <a:pt x="7012" y="12690"/>
                  </a:cubicBezTo>
                  <a:cubicBezTo>
                    <a:pt x="7166" y="14850"/>
                    <a:pt x="7473" y="17010"/>
                    <a:pt x="7882" y="18306"/>
                  </a:cubicBezTo>
                  <a:cubicBezTo>
                    <a:pt x="8292" y="19602"/>
                    <a:pt x="8804" y="20034"/>
                    <a:pt x="9623" y="19818"/>
                  </a:cubicBezTo>
                  <a:cubicBezTo>
                    <a:pt x="10442" y="19602"/>
                    <a:pt x="11568" y="18738"/>
                    <a:pt x="12336" y="17442"/>
                  </a:cubicBezTo>
                  <a:cubicBezTo>
                    <a:pt x="13103" y="16146"/>
                    <a:pt x="13513" y="14418"/>
                    <a:pt x="13820" y="12474"/>
                  </a:cubicBezTo>
                  <a:cubicBezTo>
                    <a:pt x="14127" y="10530"/>
                    <a:pt x="14332" y="8370"/>
                    <a:pt x="14434" y="6210"/>
                  </a:cubicBezTo>
                  <a:cubicBezTo>
                    <a:pt x="14536" y="4050"/>
                    <a:pt x="14536" y="1890"/>
                    <a:pt x="14281" y="810"/>
                  </a:cubicBezTo>
                  <a:cubicBezTo>
                    <a:pt x="14025" y="-270"/>
                    <a:pt x="13513" y="-270"/>
                    <a:pt x="13154" y="810"/>
                  </a:cubicBezTo>
                  <a:cubicBezTo>
                    <a:pt x="12796" y="1890"/>
                    <a:pt x="12591" y="4050"/>
                    <a:pt x="12489" y="6210"/>
                  </a:cubicBezTo>
                  <a:cubicBezTo>
                    <a:pt x="12387" y="8370"/>
                    <a:pt x="12387" y="10530"/>
                    <a:pt x="12591" y="12474"/>
                  </a:cubicBezTo>
                  <a:cubicBezTo>
                    <a:pt x="12796" y="14418"/>
                    <a:pt x="13206" y="16146"/>
                    <a:pt x="14741" y="16578"/>
                  </a:cubicBezTo>
                  <a:cubicBezTo>
                    <a:pt x="16277" y="17010"/>
                    <a:pt x="18938" y="16146"/>
                    <a:pt x="21600" y="15282"/>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29" name="Ligne"/>
            <p:cNvSpPr/>
            <p:nvPr/>
          </p:nvSpPr>
          <p:spPr>
            <a:xfrm>
              <a:off x="7103663" y="1241050"/>
              <a:ext cx="241077" cy="159647"/>
            </a:xfrm>
            <a:custGeom>
              <a:avLst/>
              <a:gdLst/>
              <a:ahLst/>
              <a:cxnLst>
                <a:cxn ang="0">
                  <a:pos x="wd2" y="hd2"/>
                </a:cxn>
                <a:cxn ang="5400000">
                  <a:pos x="wd2" y="hd2"/>
                </a:cxn>
                <a:cxn ang="10800000">
                  <a:pos x="wd2" y="hd2"/>
                </a:cxn>
                <a:cxn ang="16200000">
                  <a:pos x="wd2" y="hd2"/>
                </a:cxn>
              </a:cxnLst>
              <a:rect l="0" t="0" r="r" b="b"/>
              <a:pathLst>
                <a:path w="21375" h="21174" fill="norm" stroke="1" extrusionOk="0">
                  <a:moveTo>
                    <a:pt x="5666" y="345"/>
                  </a:moveTo>
                  <a:cubicBezTo>
                    <a:pt x="4575" y="-40"/>
                    <a:pt x="3484" y="-426"/>
                    <a:pt x="2502" y="1117"/>
                  </a:cubicBezTo>
                  <a:cubicBezTo>
                    <a:pt x="1520" y="2660"/>
                    <a:pt x="648" y="6131"/>
                    <a:pt x="211" y="9410"/>
                  </a:cubicBezTo>
                  <a:cubicBezTo>
                    <a:pt x="-225" y="12688"/>
                    <a:pt x="-225" y="15774"/>
                    <a:pt x="2611" y="17895"/>
                  </a:cubicBezTo>
                  <a:cubicBezTo>
                    <a:pt x="5448" y="20017"/>
                    <a:pt x="11120" y="21174"/>
                    <a:pt x="14720" y="21174"/>
                  </a:cubicBezTo>
                  <a:cubicBezTo>
                    <a:pt x="18320" y="21174"/>
                    <a:pt x="19848" y="20017"/>
                    <a:pt x="21375" y="1886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30" name="Ligne"/>
            <p:cNvSpPr/>
            <p:nvPr/>
          </p:nvSpPr>
          <p:spPr>
            <a:xfrm>
              <a:off x="7315764" y="999361"/>
              <a:ext cx="368561" cy="401710"/>
            </a:xfrm>
            <a:custGeom>
              <a:avLst/>
              <a:gdLst/>
              <a:ahLst/>
              <a:cxnLst>
                <a:cxn ang="0">
                  <a:pos x="wd2" y="hd2"/>
                </a:cxn>
                <a:cxn ang="5400000">
                  <a:pos x="wd2" y="hd2"/>
                </a:cxn>
                <a:cxn ang="10800000">
                  <a:pos x="wd2" y="hd2"/>
                </a:cxn>
                <a:cxn ang="16200000">
                  <a:pos x="wd2" y="hd2"/>
                </a:cxn>
              </a:cxnLst>
              <a:rect l="0" t="0" r="r" b="b"/>
              <a:pathLst>
                <a:path w="21425" h="21465" fill="norm" stroke="1" extrusionOk="0">
                  <a:moveTo>
                    <a:pt x="3401" y="0"/>
                  </a:moveTo>
                  <a:cubicBezTo>
                    <a:pt x="2400" y="1243"/>
                    <a:pt x="1399" y="2486"/>
                    <a:pt x="755" y="4817"/>
                  </a:cubicBezTo>
                  <a:cubicBezTo>
                    <a:pt x="111" y="7148"/>
                    <a:pt x="-175" y="10567"/>
                    <a:pt x="111" y="13053"/>
                  </a:cubicBezTo>
                  <a:cubicBezTo>
                    <a:pt x="397" y="15540"/>
                    <a:pt x="1255" y="17094"/>
                    <a:pt x="2400" y="17871"/>
                  </a:cubicBezTo>
                  <a:cubicBezTo>
                    <a:pt x="3544" y="18647"/>
                    <a:pt x="4975" y="18647"/>
                    <a:pt x="6048" y="18181"/>
                  </a:cubicBezTo>
                  <a:cubicBezTo>
                    <a:pt x="7120" y="17715"/>
                    <a:pt x="7836" y="16783"/>
                    <a:pt x="8479" y="15617"/>
                  </a:cubicBezTo>
                  <a:cubicBezTo>
                    <a:pt x="9123" y="14452"/>
                    <a:pt x="9695" y="13053"/>
                    <a:pt x="9838" y="12742"/>
                  </a:cubicBezTo>
                  <a:cubicBezTo>
                    <a:pt x="9981" y="12432"/>
                    <a:pt x="9695" y="13209"/>
                    <a:pt x="9767" y="14452"/>
                  </a:cubicBezTo>
                  <a:cubicBezTo>
                    <a:pt x="9838" y="15695"/>
                    <a:pt x="10267" y="17404"/>
                    <a:pt x="11984" y="18803"/>
                  </a:cubicBezTo>
                  <a:cubicBezTo>
                    <a:pt x="13700" y="20201"/>
                    <a:pt x="16704" y="21289"/>
                    <a:pt x="18493" y="21445"/>
                  </a:cubicBezTo>
                  <a:cubicBezTo>
                    <a:pt x="20281" y="21600"/>
                    <a:pt x="20853" y="20823"/>
                    <a:pt x="21425" y="20046"/>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31" name="Ligne"/>
            <p:cNvSpPr/>
            <p:nvPr/>
          </p:nvSpPr>
          <p:spPr>
            <a:xfrm>
              <a:off x="7470238" y="973187"/>
              <a:ext cx="36912" cy="348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00" y="7200"/>
                    <a:pt x="14400" y="14400"/>
                    <a:pt x="21600" y="2160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32" name="Ligne"/>
            <p:cNvSpPr/>
            <p:nvPr/>
          </p:nvSpPr>
          <p:spPr>
            <a:xfrm>
              <a:off x="7749455" y="1156471"/>
              <a:ext cx="518069" cy="236643"/>
            </a:xfrm>
            <a:custGeom>
              <a:avLst/>
              <a:gdLst/>
              <a:ahLst/>
              <a:cxnLst>
                <a:cxn ang="0">
                  <a:pos x="wd2" y="hd2"/>
                </a:cxn>
                <a:cxn ang="5400000">
                  <a:pos x="wd2" y="hd2"/>
                </a:cxn>
                <a:cxn ang="10800000">
                  <a:pos x="wd2" y="hd2"/>
                </a:cxn>
                <a:cxn ang="16200000">
                  <a:pos x="wd2" y="hd2"/>
                </a:cxn>
              </a:cxnLst>
              <a:rect l="0" t="0" r="r" b="b"/>
              <a:pathLst>
                <a:path w="21450" h="20924" fill="norm" stroke="1" extrusionOk="0">
                  <a:moveTo>
                    <a:pt x="4027" y="3080"/>
                  </a:moveTo>
                  <a:cubicBezTo>
                    <a:pt x="3314" y="2308"/>
                    <a:pt x="2601" y="1537"/>
                    <a:pt x="2041" y="1537"/>
                  </a:cubicBezTo>
                  <a:cubicBezTo>
                    <a:pt x="1480" y="1537"/>
                    <a:pt x="1073" y="2308"/>
                    <a:pt x="665" y="4751"/>
                  </a:cubicBezTo>
                  <a:cubicBezTo>
                    <a:pt x="258" y="7194"/>
                    <a:pt x="-150" y="11308"/>
                    <a:pt x="54" y="14394"/>
                  </a:cubicBezTo>
                  <a:cubicBezTo>
                    <a:pt x="258" y="17480"/>
                    <a:pt x="1073" y="19537"/>
                    <a:pt x="2041" y="20437"/>
                  </a:cubicBezTo>
                  <a:cubicBezTo>
                    <a:pt x="3008" y="21337"/>
                    <a:pt x="4129" y="21080"/>
                    <a:pt x="4893" y="18894"/>
                  </a:cubicBezTo>
                  <a:cubicBezTo>
                    <a:pt x="5658" y="16708"/>
                    <a:pt x="6065" y="12594"/>
                    <a:pt x="6065" y="9251"/>
                  </a:cubicBezTo>
                  <a:cubicBezTo>
                    <a:pt x="6065" y="5908"/>
                    <a:pt x="5658" y="3337"/>
                    <a:pt x="5199" y="1794"/>
                  </a:cubicBezTo>
                  <a:cubicBezTo>
                    <a:pt x="4741" y="251"/>
                    <a:pt x="4231" y="-263"/>
                    <a:pt x="3620" y="123"/>
                  </a:cubicBezTo>
                  <a:cubicBezTo>
                    <a:pt x="3008" y="508"/>
                    <a:pt x="2295" y="1794"/>
                    <a:pt x="2295" y="2308"/>
                  </a:cubicBezTo>
                  <a:cubicBezTo>
                    <a:pt x="2295" y="2823"/>
                    <a:pt x="3008" y="2566"/>
                    <a:pt x="3925" y="2051"/>
                  </a:cubicBezTo>
                  <a:cubicBezTo>
                    <a:pt x="4842" y="1537"/>
                    <a:pt x="5963" y="766"/>
                    <a:pt x="7033" y="637"/>
                  </a:cubicBezTo>
                  <a:cubicBezTo>
                    <a:pt x="8103" y="508"/>
                    <a:pt x="9122" y="1023"/>
                    <a:pt x="9886" y="1537"/>
                  </a:cubicBezTo>
                  <a:cubicBezTo>
                    <a:pt x="10650" y="2051"/>
                    <a:pt x="11159" y="2566"/>
                    <a:pt x="11771" y="2823"/>
                  </a:cubicBezTo>
                  <a:cubicBezTo>
                    <a:pt x="12382" y="3080"/>
                    <a:pt x="13095" y="3080"/>
                    <a:pt x="13401" y="4366"/>
                  </a:cubicBezTo>
                  <a:cubicBezTo>
                    <a:pt x="13707" y="5651"/>
                    <a:pt x="13605" y="8223"/>
                    <a:pt x="13554" y="10280"/>
                  </a:cubicBezTo>
                  <a:cubicBezTo>
                    <a:pt x="13503" y="12337"/>
                    <a:pt x="13503" y="13880"/>
                    <a:pt x="13809" y="14908"/>
                  </a:cubicBezTo>
                  <a:cubicBezTo>
                    <a:pt x="14114" y="15937"/>
                    <a:pt x="14725" y="16451"/>
                    <a:pt x="16050" y="16194"/>
                  </a:cubicBezTo>
                  <a:cubicBezTo>
                    <a:pt x="17375" y="15937"/>
                    <a:pt x="19412" y="14908"/>
                    <a:pt x="21450" y="1388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33" name="Ligne"/>
            <p:cNvSpPr/>
            <p:nvPr/>
          </p:nvSpPr>
          <p:spPr>
            <a:xfrm>
              <a:off x="7211858" y="1060434"/>
              <a:ext cx="147647" cy="1"/>
            </a:xfrm>
            <a:prstGeom prst="ellipse">
              <a:avLst/>
            </a:prstGeom>
            <a:noFill/>
            <a:ln w="88900" cap="rnd">
              <a:solidFill>
                <a:srgbClr val="000000"/>
              </a:solidFill>
              <a:prstDash val="solid"/>
              <a:round/>
            </a:ln>
            <a:effectLst/>
          </p:spPr>
          <p:txBody>
            <a:bodyPr wrap="square" lIns="45718" tIns="45718" rIns="45718" bIns="45718" numCol="1" anchor="t">
              <a:noAutofit/>
            </a:bodyPr>
            <a:lstStyle/>
            <a:p>
              <a:pPr/>
            </a:p>
          </p:txBody>
        </p:sp>
        <p:sp>
          <p:nvSpPr>
            <p:cNvPr id="434" name="Ligne"/>
            <p:cNvSpPr/>
            <p:nvPr/>
          </p:nvSpPr>
          <p:spPr>
            <a:xfrm>
              <a:off x="-1" y="0"/>
              <a:ext cx="8665323" cy="1845070"/>
            </a:xfrm>
            <a:custGeom>
              <a:avLst/>
              <a:gdLst/>
              <a:ahLst/>
              <a:cxnLst>
                <a:cxn ang="0">
                  <a:pos x="wd2" y="hd2"/>
                </a:cxn>
                <a:cxn ang="5400000">
                  <a:pos x="wd2" y="hd2"/>
                </a:cxn>
                <a:cxn ang="10800000">
                  <a:pos x="wd2" y="hd2"/>
                </a:cxn>
                <a:cxn ang="16200000">
                  <a:pos x="wd2" y="hd2"/>
                </a:cxn>
              </a:cxnLst>
              <a:rect l="0" t="0" r="r" b="b"/>
              <a:pathLst>
                <a:path w="21596" h="21581" fill="norm" stroke="1" extrusionOk="0">
                  <a:moveTo>
                    <a:pt x="164" y="1995"/>
                  </a:moveTo>
                  <a:cubicBezTo>
                    <a:pt x="421" y="1927"/>
                    <a:pt x="679" y="1859"/>
                    <a:pt x="936" y="1825"/>
                  </a:cubicBezTo>
                  <a:cubicBezTo>
                    <a:pt x="1194" y="1791"/>
                    <a:pt x="1451" y="1791"/>
                    <a:pt x="1694" y="1808"/>
                  </a:cubicBezTo>
                  <a:cubicBezTo>
                    <a:pt x="1936" y="1825"/>
                    <a:pt x="2163" y="1859"/>
                    <a:pt x="2387" y="1876"/>
                  </a:cubicBezTo>
                  <a:cubicBezTo>
                    <a:pt x="2611" y="1893"/>
                    <a:pt x="2831" y="1893"/>
                    <a:pt x="3074" y="1893"/>
                  </a:cubicBezTo>
                  <a:cubicBezTo>
                    <a:pt x="3316" y="1893"/>
                    <a:pt x="3580" y="1893"/>
                    <a:pt x="3834" y="1961"/>
                  </a:cubicBezTo>
                  <a:cubicBezTo>
                    <a:pt x="4089" y="2029"/>
                    <a:pt x="4334" y="2165"/>
                    <a:pt x="4576" y="2250"/>
                  </a:cubicBezTo>
                  <a:cubicBezTo>
                    <a:pt x="4818" y="2335"/>
                    <a:pt x="5058" y="2369"/>
                    <a:pt x="5291" y="2386"/>
                  </a:cubicBezTo>
                  <a:cubicBezTo>
                    <a:pt x="5524" y="2403"/>
                    <a:pt x="5751" y="2403"/>
                    <a:pt x="5968" y="2403"/>
                  </a:cubicBezTo>
                  <a:cubicBezTo>
                    <a:pt x="6186" y="2403"/>
                    <a:pt x="6395" y="2403"/>
                    <a:pt x="6628" y="2352"/>
                  </a:cubicBezTo>
                  <a:cubicBezTo>
                    <a:pt x="6861" y="2301"/>
                    <a:pt x="7118" y="2199"/>
                    <a:pt x="7348" y="2097"/>
                  </a:cubicBezTo>
                  <a:cubicBezTo>
                    <a:pt x="7578" y="1995"/>
                    <a:pt x="7781" y="1893"/>
                    <a:pt x="7992" y="1774"/>
                  </a:cubicBezTo>
                  <a:cubicBezTo>
                    <a:pt x="8204" y="1655"/>
                    <a:pt x="8425" y="1519"/>
                    <a:pt x="8630" y="1417"/>
                  </a:cubicBezTo>
                  <a:cubicBezTo>
                    <a:pt x="8835" y="1315"/>
                    <a:pt x="9026" y="1247"/>
                    <a:pt x="9243" y="1179"/>
                  </a:cubicBezTo>
                  <a:cubicBezTo>
                    <a:pt x="9461" y="1111"/>
                    <a:pt x="9706" y="1042"/>
                    <a:pt x="9961" y="957"/>
                  </a:cubicBezTo>
                  <a:cubicBezTo>
                    <a:pt x="10215" y="872"/>
                    <a:pt x="10479" y="770"/>
                    <a:pt x="10724" y="685"/>
                  </a:cubicBezTo>
                  <a:cubicBezTo>
                    <a:pt x="10970" y="600"/>
                    <a:pt x="11197" y="532"/>
                    <a:pt x="11408" y="481"/>
                  </a:cubicBezTo>
                  <a:cubicBezTo>
                    <a:pt x="11620" y="430"/>
                    <a:pt x="11816" y="396"/>
                    <a:pt x="12028" y="345"/>
                  </a:cubicBezTo>
                  <a:cubicBezTo>
                    <a:pt x="12239" y="294"/>
                    <a:pt x="12466" y="226"/>
                    <a:pt x="12711" y="192"/>
                  </a:cubicBezTo>
                  <a:cubicBezTo>
                    <a:pt x="12957" y="158"/>
                    <a:pt x="13220" y="158"/>
                    <a:pt x="13441" y="141"/>
                  </a:cubicBezTo>
                  <a:cubicBezTo>
                    <a:pt x="13662" y="124"/>
                    <a:pt x="13840" y="90"/>
                    <a:pt x="14061" y="56"/>
                  </a:cubicBezTo>
                  <a:cubicBezTo>
                    <a:pt x="14281" y="22"/>
                    <a:pt x="14545" y="-12"/>
                    <a:pt x="14797" y="5"/>
                  </a:cubicBezTo>
                  <a:cubicBezTo>
                    <a:pt x="15048" y="22"/>
                    <a:pt x="15287" y="90"/>
                    <a:pt x="15505" y="158"/>
                  </a:cubicBezTo>
                  <a:cubicBezTo>
                    <a:pt x="15723" y="226"/>
                    <a:pt x="15919" y="294"/>
                    <a:pt x="16140" y="362"/>
                  </a:cubicBezTo>
                  <a:cubicBezTo>
                    <a:pt x="16361" y="430"/>
                    <a:pt x="16606" y="498"/>
                    <a:pt x="16839" y="583"/>
                  </a:cubicBezTo>
                  <a:cubicBezTo>
                    <a:pt x="17072" y="668"/>
                    <a:pt x="17293" y="770"/>
                    <a:pt x="17514" y="855"/>
                  </a:cubicBezTo>
                  <a:cubicBezTo>
                    <a:pt x="17734" y="940"/>
                    <a:pt x="17955" y="1008"/>
                    <a:pt x="18157" y="1077"/>
                  </a:cubicBezTo>
                  <a:cubicBezTo>
                    <a:pt x="18360" y="1145"/>
                    <a:pt x="18544" y="1213"/>
                    <a:pt x="18722" y="1281"/>
                  </a:cubicBezTo>
                  <a:cubicBezTo>
                    <a:pt x="18900" y="1349"/>
                    <a:pt x="19071" y="1417"/>
                    <a:pt x="19261" y="1519"/>
                  </a:cubicBezTo>
                  <a:cubicBezTo>
                    <a:pt x="19451" y="1621"/>
                    <a:pt x="19660" y="1757"/>
                    <a:pt x="19856" y="1859"/>
                  </a:cubicBezTo>
                  <a:cubicBezTo>
                    <a:pt x="20053" y="1961"/>
                    <a:pt x="20236" y="2029"/>
                    <a:pt x="20439" y="2080"/>
                  </a:cubicBezTo>
                  <a:cubicBezTo>
                    <a:pt x="20641" y="2131"/>
                    <a:pt x="20862" y="2165"/>
                    <a:pt x="20988" y="2182"/>
                  </a:cubicBezTo>
                  <a:cubicBezTo>
                    <a:pt x="21114" y="2199"/>
                    <a:pt x="21144" y="2199"/>
                    <a:pt x="21178" y="2199"/>
                  </a:cubicBezTo>
                  <a:cubicBezTo>
                    <a:pt x="21212" y="2199"/>
                    <a:pt x="21248" y="2199"/>
                    <a:pt x="21270" y="2335"/>
                  </a:cubicBezTo>
                  <a:cubicBezTo>
                    <a:pt x="21291" y="2471"/>
                    <a:pt x="21297" y="2743"/>
                    <a:pt x="21313" y="3407"/>
                  </a:cubicBezTo>
                  <a:cubicBezTo>
                    <a:pt x="21328" y="4070"/>
                    <a:pt x="21353" y="5124"/>
                    <a:pt x="21377" y="6315"/>
                  </a:cubicBezTo>
                  <a:cubicBezTo>
                    <a:pt x="21402" y="7505"/>
                    <a:pt x="21426" y="8832"/>
                    <a:pt x="21448" y="10057"/>
                  </a:cubicBezTo>
                  <a:cubicBezTo>
                    <a:pt x="21469" y="11281"/>
                    <a:pt x="21488" y="12404"/>
                    <a:pt x="21506" y="13475"/>
                  </a:cubicBezTo>
                  <a:cubicBezTo>
                    <a:pt x="21524" y="14547"/>
                    <a:pt x="21543" y="15567"/>
                    <a:pt x="21558" y="16452"/>
                  </a:cubicBezTo>
                  <a:cubicBezTo>
                    <a:pt x="21573" y="17336"/>
                    <a:pt x="21586" y="18084"/>
                    <a:pt x="21592" y="18544"/>
                  </a:cubicBezTo>
                  <a:cubicBezTo>
                    <a:pt x="21598" y="19003"/>
                    <a:pt x="21598" y="19173"/>
                    <a:pt x="21586" y="19326"/>
                  </a:cubicBezTo>
                  <a:cubicBezTo>
                    <a:pt x="21573" y="19479"/>
                    <a:pt x="21549" y="19615"/>
                    <a:pt x="21463" y="19734"/>
                  </a:cubicBezTo>
                  <a:cubicBezTo>
                    <a:pt x="21377" y="19853"/>
                    <a:pt x="21230" y="19955"/>
                    <a:pt x="21071" y="19972"/>
                  </a:cubicBezTo>
                  <a:cubicBezTo>
                    <a:pt x="20911" y="19989"/>
                    <a:pt x="20739" y="19921"/>
                    <a:pt x="20549" y="19853"/>
                  </a:cubicBezTo>
                  <a:cubicBezTo>
                    <a:pt x="20359" y="19785"/>
                    <a:pt x="20151" y="19717"/>
                    <a:pt x="19945" y="19666"/>
                  </a:cubicBezTo>
                  <a:cubicBezTo>
                    <a:pt x="19740" y="19615"/>
                    <a:pt x="19537" y="19581"/>
                    <a:pt x="19310" y="19581"/>
                  </a:cubicBezTo>
                  <a:cubicBezTo>
                    <a:pt x="19084" y="19581"/>
                    <a:pt x="18832" y="19615"/>
                    <a:pt x="18608" y="19649"/>
                  </a:cubicBezTo>
                  <a:cubicBezTo>
                    <a:pt x="18384" y="19683"/>
                    <a:pt x="18188" y="19717"/>
                    <a:pt x="17970" y="19734"/>
                  </a:cubicBezTo>
                  <a:cubicBezTo>
                    <a:pt x="17753" y="19751"/>
                    <a:pt x="17514" y="19751"/>
                    <a:pt x="17277" y="19734"/>
                  </a:cubicBezTo>
                  <a:cubicBezTo>
                    <a:pt x="17041" y="19717"/>
                    <a:pt x="16808" y="19683"/>
                    <a:pt x="16584" y="19615"/>
                  </a:cubicBezTo>
                  <a:cubicBezTo>
                    <a:pt x="16361" y="19547"/>
                    <a:pt x="16146" y="19445"/>
                    <a:pt x="15947" y="19360"/>
                  </a:cubicBezTo>
                  <a:cubicBezTo>
                    <a:pt x="15747" y="19275"/>
                    <a:pt x="15563" y="19207"/>
                    <a:pt x="15349" y="19173"/>
                  </a:cubicBezTo>
                  <a:cubicBezTo>
                    <a:pt x="15134" y="19139"/>
                    <a:pt x="14889" y="19139"/>
                    <a:pt x="14640" y="19122"/>
                  </a:cubicBezTo>
                  <a:cubicBezTo>
                    <a:pt x="14392" y="19105"/>
                    <a:pt x="14140" y="19071"/>
                    <a:pt x="13895" y="19037"/>
                  </a:cubicBezTo>
                  <a:cubicBezTo>
                    <a:pt x="13650" y="19003"/>
                    <a:pt x="13411" y="18969"/>
                    <a:pt x="13171" y="18952"/>
                  </a:cubicBezTo>
                  <a:cubicBezTo>
                    <a:pt x="12932" y="18935"/>
                    <a:pt x="12693" y="18935"/>
                    <a:pt x="12463" y="18952"/>
                  </a:cubicBezTo>
                  <a:cubicBezTo>
                    <a:pt x="12233" y="18969"/>
                    <a:pt x="12012" y="19003"/>
                    <a:pt x="11795" y="19088"/>
                  </a:cubicBezTo>
                  <a:cubicBezTo>
                    <a:pt x="11577" y="19173"/>
                    <a:pt x="11362" y="19309"/>
                    <a:pt x="11148" y="19411"/>
                  </a:cubicBezTo>
                  <a:cubicBezTo>
                    <a:pt x="10933" y="19513"/>
                    <a:pt x="10718" y="19581"/>
                    <a:pt x="10516" y="19649"/>
                  </a:cubicBezTo>
                  <a:cubicBezTo>
                    <a:pt x="10314" y="19717"/>
                    <a:pt x="10123" y="19785"/>
                    <a:pt x="9903" y="19819"/>
                  </a:cubicBezTo>
                  <a:cubicBezTo>
                    <a:pt x="9682" y="19853"/>
                    <a:pt x="9430" y="19853"/>
                    <a:pt x="9185" y="19870"/>
                  </a:cubicBezTo>
                  <a:cubicBezTo>
                    <a:pt x="8940" y="19887"/>
                    <a:pt x="8701" y="19921"/>
                    <a:pt x="8471" y="19955"/>
                  </a:cubicBezTo>
                  <a:cubicBezTo>
                    <a:pt x="8241" y="19989"/>
                    <a:pt x="8020" y="20023"/>
                    <a:pt x="7796" y="20057"/>
                  </a:cubicBezTo>
                  <a:cubicBezTo>
                    <a:pt x="7572" y="20091"/>
                    <a:pt x="7345" y="20125"/>
                    <a:pt x="7127" y="20159"/>
                  </a:cubicBezTo>
                  <a:cubicBezTo>
                    <a:pt x="6910" y="20193"/>
                    <a:pt x="6701" y="20227"/>
                    <a:pt x="6493" y="20295"/>
                  </a:cubicBezTo>
                  <a:cubicBezTo>
                    <a:pt x="6284" y="20363"/>
                    <a:pt x="6076" y="20465"/>
                    <a:pt x="5849" y="20551"/>
                  </a:cubicBezTo>
                  <a:cubicBezTo>
                    <a:pt x="5622" y="20636"/>
                    <a:pt x="5377" y="20704"/>
                    <a:pt x="5122" y="20738"/>
                  </a:cubicBezTo>
                  <a:cubicBezTo>
                    <a:pt x="4868" y="20772"/>
                    <a:pt x="4604" y="20772"/>
                    <a:pt x="4334" y="20772"/>
                  </a:cubicBezTo>
                  <a:cubicBezTo>
                    <a:pt x="4064" y="20772"/>
                    <a:pt x="3788" y="20772"/>
                    <a:pt x="3534" y="20772"/>
                  </a:cubicBezTo>
                  <a:cubicBezTo>
                    <a:pt x="3279" y="20772"/>
                    <a:pt x="3046" y="20772"/>
                    <a:pt x="2828" y="20806"/>
                  </a:cubicBezTo>
                  <a:cubicBezTo>
                    <a:pt x="2611" y="20840"/>
                    <a:pt x="2408" y="20908"/>
                    <a:pt x="2206" y="20976"/>
                  </a:cubicBezTo>
                  <a:cubicBezTo>
                    <a:pt x="2003" y="21044"/>
                    <a:pt x="1801" y="21112"/>
                    <a:pt x="1602" y="21197"/>
                  </a:cubicBezTo>
                  <a:cubicBezTo>
                    <a:pt x="1402" y="21282"/>
                    <a:pt x="1206" y="21384"/>
                    <a:pt x="1016" y="21452"/>
                  </a:cubicBezTo>
                  <a:cubicBezTo>
                    <a:pt x="826" y="21520"/>
                    <a:pt x="642" y="21554"/>
                    <a:pt x="519" y="21571"/>
                  </a:cubicBezTo>
                  <a:cubicBezTo>
                    <a:pt x="397" y="21588"/>
                    <a:pt x="335" y="21588"/>
                    <a:pt x="292" y="21537"/>
                  </a:cubicBezTo>
                  <a:cubicBezTo>
                    <a:pt x="249" y="21486"/>
                    <a:pt x="225" y="21384"/>
                    <a:pt x="200" y="20993"/>
                  </a:cubicBezTo>
                  <a:cubicBezTo>
                    <a:pt x="176" y="20602"/>
                    <a:pt x="151" y="19921"/>
                    <a:pt x="124" y="19071"/>
                  </a:cubicBezTo>
                  <a:cubicBezTo>
                    <a:pt x="96" y="18220"/>
                    <a:pt x="65" y="17200"/>
                    <a:pt x="44" y="16231"/>
                  </a:cubicBezTo>
                  <a:cubicBezTo>
                    <a:pt x="23" y="15261"/>
                    <a:pt x="10" y="14343"/>
                    <a:pt x="4" y="13220"/>
                  </a:cubicBezTo>
                  <a:cubicBezTo>
                    <a:pt x="-2" y="12098"/>
                    <a:pt x="-2" y="10771"/>
                    <a:pt x="4" y="9751"/>
                  </a:cubicBezTo>
                  <a:cubicBezTo>
                    <a:pt x="10" y="8730"/>
                    <a:pt x="23" y="8016"/>
                    <a:pt x="41" y="7250"/>
                  </a:cubicBezTo>
                  <a:cubicBezTo>
                    <a:pt x="59" y="6485"/>
                    <a:pt x="84" y="5669"/>
                    <a:pt x="99" y="4971"/>
                  </a:cubicBezTo>
                  <a:cubicBezTo>
                    <a:pt x="115" y="4274"/>
                    <a:pt x="121" y="3696"/>
                    <a:pt x="127" y="3117"/>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35" name="Ligne"/>
            <p:cNvSpPr/>
            <p:nvPr/>
          </p:nvSpPr>
          <p:spPr>
            <a:xfrm>
              <a:off x="51060" y="257764"/>
              <a:ext cx="1" cy="8726"/>
            </a:xfrm>
            <a:custGeom>
              <a:avLst/>
              <a:gdLst/>
              <a:ahLst/>
              <a:cxnLst>
                <a:cxn ang="0">
                  <a:pos x="wd2" y="hd2"/>
                </a:cxn>
                <a:cxn ang="5400000">
                  <a:pos x="wd2" y="hd2"/>
                </a:cxn>
                <a:cxn ang="10800000">
                  <a:pos x="wd2" y="hd2"/>
                </a:cxn>
                <a:cxn ang="16200000">
                  <a:pos x="wd2" y="hd2"/>
                </a:cxn>
              </a:cxnLst>
              <a:rect l="0" t="0" r="r" b="b"/>
              <a:pathLst>
                <a:path w="16200" h="21600" fill="norm" stroke="1" extrusionOk="0">
                  <a:moveTo>
                    <a:pt x="0" y="21600"/>
                  </a:moveTo>
                  <a:cubicBezTo>
                    <a:pt x="21600" y="14400"/>
                    <a:pt x="21600" y="7200"/>
                    <a:pt x="0" y="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36" name="Ligne"/>
            <p:cNvSpPr/>
            <p:nvPr/>
          </p:nvSpPr>
          <p:spPr>
            <a:xfrm>
              <a:off x="51060" y="231590"/>
              <a:ext cx="1" cy="26175"/>
            </a:xfrm>
            <a:custGeom>
              <a:avLst/>
              <a:gdLst/>
              <a:ahLst/>
              <a:cxnLst>
                <a:cxn ang="0">
                  <a:pos x="wd2" y="hd2"/>
                </a:cxn>
                <a:cxn ang="5400000">
                  <a:pos x="wd2" y="hd2"/>
                </a:cxn>
                <a:cxn ang="10800000">
                  <a:pos x="wd2" y="hd2"/>
                </a:cxn>
                <a:cxn ang="16200000">
                  <a:pos x="wd2" y="hd2"/>
                </a:cxn>
              </a:cxnLst>
              <a:rect l="0" t="0" r="r" b="b"/>
              <a:pathLst>
                <a:path w="16200" h="21600" fill="norm" stroke="1" extrusionOk="0">
                  <a:moveTo>
                    <a:pt x="0" y="21600"/>
                  </a:moveTo>
                  <a:cubicBezTo>
                    <a:pt x="21600" y="14400"/>
                    <a:pt x="21600" y="7200"/>
                    <a:pt x="0" y="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37" name="Ligne"/>
            <p:cNvSpPr/>
            <p:nvPr/>
          </p:nvSpPr>
          <p:spPr>
            <a:xfrm>
              <a:off x="50670" y="231590"/>
              <a:ext cx="781" cy="1"/>
            </a:xfrm>
            <a:prstGeom prst="ellipse">
              <a:avLst/>
            </a:prstGeom>
            <a:noFill/>
            <a:ln w="88900" cap="rnd">
              <a:solidFill>
                <a:srgbClr val="000000"/>
              </a:solidFill>
              <a:prstDash val="solid"/>
              <a:round/>
            </a:ln>
            <a:effectLst/>
          </p:spPr>
          <p:txBody>
            <a:bodyPr wrap="square" lIns="45718" tIns="45718" rIns="45718" bIns="45718" numCol="1" anchor="t">
              <a:noAutofit/>
            </a:bodyPr>
            <a:lstStyle/>
            <a:p>
              <a:pPr/>
            </a:p>
          </p:txBody>
        </p:sp>
        <p:sp>
          <p:nvSpPr>
            <p:cNvPr id="438" name="Ligne"/>
            <p:cNvSpPr/>
            <p:nvPr/>
          </p:nvSpPr>
          <p:spPr>
            <a:xfrm>
              <a:off x="51060" y="214141"/>
              <a:ext cx="7383" cy="17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4400"/>
                    <a:pt x="14400" y="7200"/>
                    <a:pt x="21600" y="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39" name="Ligne"/>
            <p:cNvSpPr/>
            <p:nvPr/>
          </p:nvSpPr>
          <p:spPr>
            <a:xfrm>
              <a:off x="58442" y="187967"/>
              <a:ext cx="7384" cy="26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4400"/>
                    <a:pt x="14400" y="7200"/>
                    <a:pt x="21600" y="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40" name="Ligne"/>
            <p:cNvSpPr/>
            <p:nvPr/>
          </p:nvSpPr>
          <p:spPr>
            <a:xfrm>
              <a:off x="58442" y="196691"/>
              <a:ext cx="7384" cy="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0"/>
                  </a:moveTo>
                  <a:cubicBezTo>
                    <a:pt x="14400" y="21600"/>
                    <a:pt x="7200" y="21600"/>
                    <a:pt x="0" y="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41" name="Ligne"/>
            <p:cNvSpPr/>
            <p:nvPr/>
          </p:nvSpPr>
          <p:spPr>
            <a:xfrm>
              <a:off x="58442" y="196691"/>
              <a:ext cx="7384" cy="8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00" y="7200"/>
                    <a:pt x="14400" y="14400"/>
                    <a:pt x="21600" y="2160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sp>
          <p:nvSpPr>
            <p:cNvPr id="442" name="Ligne"/>
            <p:cNvSpPr/>
            <p:nvPr/>
          </p:nvSpPr>
          <p:spPr>
            <a:xfrm>
              <a:off x="58442" y="196691"/>
              <a:ext cx="7384" cy="8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4400" y="14400"/>
                    <a:pt x="7200" y="7200"/>
                    <a:pt x="0" y="0"/>
                  </a:cubicBezTo>
                </a:path>
              </a:pathLst>
            </a:custGeom>
            <a:noFill/>
            <a:ln w="88900" cap="rnd">
              <a:solidFill>
                <a:srgbClr val="000000"/>
              </a:solidFill>
              <a:prstDash val="solid"/>
              <a:round/>
            </a:ln>
            <a:effectLst/>
          </p:spPr>
          <p:txBody>
            <a:bodyPr wrap="square" lIns="45718" tIns="45718" rIns="45718" bIns="45718" numCol="1" anchor="t">
              <a:noAutofit/>
            </a:bodyPr>
            <a:lstStyle/>
            <a:p>
              <a:pPr/>
            </a:p>
          </p:txBody>
        </p:sp>
      </p:grpSp>
      <p:pic>
        <p:nvPicPr>
          <p:cNvPr id="444" name="25 25" descr="25 25"/>
          <p:cNvPicPr>
            <a:picLocks noChangeAspect="0"/>
          </p:cNvPicPr>
          <p:nvPr/>
        </p:nvPicPr>
        <p:blipFill>
          <a:blip r:embed="rId3">
            <a:extLst/>
          </a:blip>
          <a:stretch>
            <a:fillRect/>
          </a:stretch>
        </p:blipFill>
        <p:spPr>
          <a:xfrm>
            <a:off x="-52938" y="-195939"/>
            <a:ext cx="2711278"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444"/>
                                        </p:tgtEl>
                                        <p:attrNameLst>
                                          <p:attrName>style.visibility</p:attrName>
                                        </p:attrNameLst>
                                      </p:cBhvr>
                                      <p:to>
                                        <p:strVal val="visible"/>
                                      </p:to>
                                    </p:set>
                                    <p:anim calcmode="lin" valueType="num">
                                      <p:cBhvr>
                                        <p:cTn id="7" dur="1000" fill="hold"/>
                                        <p:tgtEl>
                                          <p:spTgt spid="444"/>
                                        </p:tgtEl>
                                        <p:attrNameLst>
                                          <p:attrName>ppt_x</p:attrName>
                                        </p:attrNameLst>
                                      </p:cBhvr>
                                      <p:tavLst>
                                        <p:tav tm="0">
                                          <p:val>
                                            <p:strVal val="#ppt_x"/>
                                          </p:val>
                                        </p:tav>
                                        <p:tav tm="100000">
                                          <p:val>
                                            <p:strVal val="#ppt_x"/>
                                          </p:val>
                                        </p:tav>
                                      </p:tavLst>
                                    </p:anim>
                                    <p:anim calcmode="lin" valueType="num">
                                      <p:cBhvr>
                                        <p:cTn id="8" dur="1000" fill="hold"/>
                                        <p:tgtEl>
                                          <p:spTgt spid="4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4"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Rectangle"/>
          <p:cNvSpPr/>
          <p:nvPr/>
        </p:nvSpPr>
        <p:spPr>
          <a:xfrm>
            <a:off x="16907374" y="-18368"/>
            <a:ext cx="7471262" cy="13752736"/>
          </a:xfrm>
          <a:prstGeom prst="rect">
            <a:avLst/>
          </a:prstGeom>
          <a:solidFill>
            <a:srgbClr val="D0D0D0"/>
          </a:solidFill>
          <a:ln w="12700">
            <a:miter lim="400000"/>
          </a:ln>
        </p:spPr>
        <p:txBody>
          <a:bodyPr lIns="45718" tIns="45718" rIns="45718" bIns="45718" anchor="ctr"/>
          <a:lstStyle/>
          <a:p>
            <a:pPr>
              <a:defRPr b="1">
                <a:latin typeface="Trebuchet MS"/>
                <a:ea typeface="Trebuchet MS"/>
                <a:cs typeface="Trebuchet MS"/>
                <a:sym typeface="Trebuchet MS"/>
              </a:defRPr>
            </a:pPr>
          </a:p>
        </p:txBody>
      </p:sp>
      <p:sp>
        <p:nvSpPr>
          <p:cNvPr id="37" name="write another line here…"/>
          <p:cNvSpPr txBox="1"/>
          <p:nvPr/>
        </p:nvSpPr>
        <p:spPr>
          <a:xfrm>
            <a:off x="489748" y="3187087"/>
            <a:ext cx="15602099" cy="809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defRPr sz="3500">
                <a:latin typeface="Tahoma"/>
                <a:ea typeface="Tahoma"/>
                <a:cs typeface="Tahoma"/>
                <a:sym typeface="Tahoma"/>
              </a:defRPr>
            </a:lvl1pPr>
          </a:lstStyle>
          <a:p>
            <a:pPr/>
            <a:r>
              <a:t>Les opérations de crédits bancaires sont des financements accordés aux différents agents économiques (personnes morales ou personnes physiques) par les établissements de crédit. Concrètement un crédit bancaire est une somme d’argent avancée par une banque, en contrepartie, le client s’engage à la rembourser sur une période déterminée et à lui payer des intérêts. L’octroi d’un crédit implique pour la banque de faire face à un potentielle risque de défaut. A regard porté sur cet aspect chaque établissement bancaire se donne comme objectif de minimiser ce risque en mettant en place des grilles de score leur permettant d’avoir une intuition sur la probabilité de défaut de demander, ce filtre initié à l’entrée leur permet de réduire de façon significatif leur exposition au risque de défaut lié au opération de crédit. Tout au long de ce projet nous nous proposerons de construit une un modèle de score nous permettant de construire une grille de score dans l’optique d’évaluer la probabilité de défaut d’une base de client en fonction de certaine caractéristiques </a:t>
            </a:r>
          </a:p>
        </p:txBody>
      </p:sp>
      <p:sp>
        <p:nvSpPr>
          <p:cNvPr id="38" name="Contexte et Problématique"/>
          <p:cNvSpPr txBox="1"/>
          <p:nvPr/>
        </p:nvSpPr>
        <p:spPr>
          <a:xfrm>
            <a:off x="3002452" y="1460203"/>
            <a:ext cx="11819881" cy="9167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6500">
                <a:latin typeface="Rockwell Bold"/>
                <a:ea typeface="Rockwell Bold"/>
                <a:cs typeface="Rockwell Bold"/>
                <a:sym typeface="Rockwell Bold"/>
              </a:defRPr>
            </a:lvl1pPr>
          </a:lstStyle>
          <a:p>
            <a:pPr/>
            <a:r>
              <a:t>Contexte et Problématique </a:t>
            </a:r>
          </a:p>
        </p:txBody>
      </p:sp>
      <p:pic>
        <p:nvPicPr>
          <p:cNvPr id="39" name="1 1" descr="1 1"/>
          <p:cNvPicPr>
            <a:picLocks noChangeAspect="1"/>
          </p:cNvPicPr>
          <p:nvPr/>
        </p:nvPicPr>
        <p:blipFill>
          <a:blip r:embed="rId2">
            <a:extLst/>
          </a:blip>
          <a:stretch>
            <a:fillRect/>
          </a:stretch>
        </p:blipFill>
        <p:spPr>
          <a:xfrm>
            <a:off x="-301445" y="-306319"/>
            <a:ext cx="2999652" cy="2860044"/>
          </a:xfrm>
          <a:prstGeom prst="rect">
            <a:avLst/>
          </a:prstGeom>
          <a:ln w="12700">
            <a:miter lim="400000"/>
          </a:ln>
        </p:spPr>
      </p:pic>
      <p:grpSp>
        <p:nvGrpSpPr>
          <p:cNvPr id="42" name="Groupe 7"/>
          <p:cNvGrpSpPr/>
          <p:nvPr/>
        </p:nvGrpSpPr>
        <p:grpSpPr>
          <a:xfrm>
            <a:off x="16949892" y="6310"/>
            <a:ext cx="2160003" cy="2160003"/>
            <a:chOff x="0" y="0"/>
            <a:chExt cx="2160001" cy="2160002"/>
          </a:xfrm>
        </p:grpSpPr>
        <p:sp>
          <p:nvSpPr>
            <p:cNvPr id="40" name="Ovale"/>
            <p:cNvSpPr/>
            <p:nvPr/>
          </p:nvSpPr>
          <p:spPr>
            <a:xfrm>
              <a:off x="0" y="-1"/>
              <a:ext cx="2160002" cy="2160003"/>
            </a:xfrm>
            <a:prstGeom prst="ellipse">
              <a:avLst/>
            </a:prstGeom>
            <a:gradFill flip="none" rotWithShape="1">
              <a:gsLst>
                <a:gs pos="0">
                  <a:schemeClr val="accent1"/>
                </a:gs>
                <a:gs pos="100000">
                  <a:schemeClr val="accent1">
                    <a:hueOff val="796897"/>
                    <a:lumOff val="36487"/>
                  </a:schemeClr>
                </a:gs>
              </a:gsLst>
              <a:lin ang="16200000" scaled="0"/>
            </a:gradFill>
            <a:ln w="12700" cap="flat">
              <a:noFill/>
              <a:miter lim="400000"/>
            </a:ln>
            <a:effectLst/>
          </p:spPr>
          <p:txBody>
            <a:bodyPr wrap="square" lIns="45718" tIns="45718" rIns="45718" bIns="45718" numCol="1" anchor="ctr">
              <a:noAutofit/>
            </a:bodyPr>
            <a:lstStyle/>
            <a:p>
              <a:pPr algn="ctr">
                <a:defRPr sz="2900">
                  <a:solidFill>
                    <a:srgbClr val="FFFFFF"/>
                  </a:solidFill>
                </a:defRPr>
              </a:pPr>
            </a:p>
          </p:txBody>
        </p:sp>
        <p:sp>
          <p:nvSpPr>
            <p:cNvPr id="41" name="ZoneTexte 6"/>
            <p:cNvSpPr txBox="1"/>
            <p:nvPr/>
          </p:nvSpPr>
          <p:spPr>
            <a:xfrm>
              <a:off x="583042" y="247321"/>
              <a:ext cx="1033671" cy="162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0000">
                  <a:latin typeface="72 Black"/>
                  <a:ea typeface="72 Black"/>
                  <a:cs typeface="72 Black"/>
                  <a:sym typeface="72 Black"/>
                </a:defRPr>
              </a:lvl1pPr>
            </a:lstStyle>
            <a:p>
              <a:pPr/>
              <a:r>
                <a:t>1</a:t>
              </a:r>
            </a:p>
          </p:txBody>
        </p:sp>
      </p:grpSp>
      <p:grpSp>
        <p:nvGrpSpPr>
          <p:cNvPr id="45" name="Groupe 10"/>
          <p:cNvGrpSpPr/>
          <p:nvPr/>
        </p:nvGrpSpPr>
        <p:grpSpPr>
          <a:xfrm>
            <a:off x="17163273" y="5777999"/>
            <a:ext cx="2160003" cy="2160003"/>
            <a:chOff x="0" y="0"/>
            <a:chExt cx="2160001" cy="2160002"/>
          </a:xfrm>
        </p:grpSpPr>
        <p:sp>
          <p:nvSpPr>
            <p:cNvPr id="43" name="Ovale"/>
            <p:cNvSpPr/>
            <p:nvPr/>
          </p:nvSpPr>
          <p:spPr>
            <a:xfrm>
              <a:off x="0" y="-1"/>
              <a:ext cx="2160002" cy="2160003"/>
            </a:xfrm>
            <a:prstGeom prst="ellipse">
              <a:avLst/>
            </a:prstGeom>
            <a:gradFill flip="none" rotWithShape="1">
              <a:gsLst>
                <a:gs pos="0">
                  <a:schemeClr val="accent5"/>
                </a:gs>
                <a:gs pos="100000">
                  <a:schemeClr val="accent5">
                    <a:hueOff val="-200295"/>
                    <a:lumOff val="22393"/>
                  </a:schemeClr>
                </a:gs>
              </a:gsLst>
              <a:lin ang="16200000" scaled="0"/>
            </a:gradFill>
            <a:ln w="12700" cap="flat">
              <a:noFill/>
              <a:miter lim="400000"/>
            </a:ln>
            <a:effectLst/>
          </p:spPr>
          <p:txBody>
            <a:bodyPr wrap="square" lIns="45718" tIns="45718" rIns="45718" bIns="45718" numCol="1" anchor="ctr">
              <a:noAutofit/>
            </a:bodyPr>
            <a:lstStyle/>
            <a:p>
              <a:pPr algn="ctr">
                <a:defRPr sz="2900">
                  <a:solidFill>
                    <a:srgbClr val="FFFFFF"/>
                  </a:solidFill>
                </a:defRPr>
              </a:pPr>
            </a:p>
          </p:txBody>
        </p:sp>
        <p:sp>
          <p:nvSpPr>
            <p:cNvPr id="44" name="ZoneTexte 46"/>
            <p:cNvSpPr txBox="1"/>
            <p:nvPr/>
          </p:nvSpPr>
          <p:spPr>
            <a:xfrm>
              <a:off x="599069" y="222182"/>
              <a:ext cx="1033670" cy="162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0000">
                  <a:latin typeface="72 Black"/>
                  <a:ea typeface="72 Black"/>
                  <a:cs typeface="72 Black"/>
                  <a:sym typeface="72 Black"/>
                </a:defRPr>
              </a:lvl1pPr>
            </a:lstStyle>
            <a:p>
              <a:pPr/>
              <a:r>
                <a:t>2</a:t>
              </a:r>
            </a:p>
          </p:txBody>
        </p:sp>
      </p:grpSp>
      <p:grpSp>
        <p:nvGrpSpPr>
          <p:cNvPr id="48" name="Groupe 9"/>
          <p:cNvGrpSpPr/>
          <p:nvPr/>
        </p:nvGrpSpPr>
        <p:grpSpPr>
          <a:xfrm>
            <a:off x="17126035" y="11373491"/>
            <a:ext cx="2160003" cy="2160003"/>
            <a:chOff x="0" y="0"/>
            <a:chExt cx="2160001" cy="2160001"/>
          </a:xfrm>
        </p:grpSpPr>
        <p:sp>
          <p:nvSpPr>
            <p:cNvPr id="46" name="Ovale"/>
            <p:cNvSpPr/>
            <p:nvPr/>
          </p:nvSpPr>
          <p:spPr>
            <a:xfrm>
              <a:off x="0" y="0"/>
              <a:ext cx="2160002" cy="2160002"/>
            </a:xfrm>
            <a:prstGeom prst="ellipse">
              <a:avLst/>
            </a:prstGeom>
            <a:gradFill flip="none" rotWithShape="1">
              <a:gsLst>
                <a:gs pos="0">
                  <a:srgbClr val="FF4FA7"/>
                </a:gs>
                <a:gs pos="100000">
                  <a:schemeClr val="accent6">
                    <a:hueOff val="339517"/>
                    <a:satOff val="18181"/>
                    <a:lumOff val="21292"/>
                  </a:schemeClr>
                </a:gs>
              </a:gsLst>
              <a:lin ang="16200000" scaled="0"/>
            </a:gradFill>
            <a:ln w="12700" cap="flat">
              <a:noFill/>
              <a:miter lim="400000"/>
            </a:ln>
            <a:effectLst/>
          </p:spPr>
          <p:txBody>
            <a:bodyPr wrap="square" lIns="45718" tIns="45718" rIns="45718" bIns="45718" numCol="1" anchor="ctr">
              <a:noAutofit/>
            </a:bodyPr>
            <a:lstStyle/>
            <a:p>
              <a:pPr algn="ctr">
                <a:defRPr sz="2900">
                  <a:solidFill>
                    <a:srgbClr val="FFFFFF"/>
                  </a:solidFill>
                </a:defRPr>
              </a:pPr>
            </a:p>
          </p:txBody>
        </p:sp>
        <p:sp>
          <p:nvSpPr>
            <p:cNvPr id="47" name="ZoneTexte 47"/>
            <p:cNvSpPr txBox="1"/>
            <p:nvPr/>
          </p:nvSpPr>
          <p:spPr>
            <a:xfrm>
              <a:off x="622799" y="267198"/>
              <a:ext cx="1033670" cy="162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0000">
                  <a:latin typeface="72 Black"/>
                  <a:ea typeface="72 Black"/>
                  <a:cs typeface="72 Black"/>
                  <a:sym typeface="72 Black"/>
                </a:defRPr>
              </a:lvl1pPr>
            </a:lstStyle>
            <a:p>
              <a:pPr/>
              <a:r>
                <a:t>3</a:t>
              </a:r>
            </a:p>
          </p:txBody>
        </p:sp>
      </p:grpSp>
      <p:sp>
        <p:nvSpPr>
          <p:cNvPr id="49" name="target"/>
          <p:cNvSpPr txBox="1"/>
          <p:nvPr/>
        </p:nvSpPr>
        <p:spPr>
          <a:xfrm>
            <a:off x="19616162" y="638502"/>
            <a:ext cx="3895774" cy="12496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Pré-traitement des données</a:t>
            </a:r>
          </a:p>
        </p:txBody>
      </p:sp>
      <p:sp>
        <p:nvSpPr>
          <p:cNvPr id="50" name="target"/>
          <p:cNvSpPr txBox="1"/>
          <p:nvPr/>
        </p:nvSpPr>
        <p:spPr>
          <a:xfrm>
            <a:off x="19832555" y="6499878"/>
            <a:ext cx="3895774"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Modélisation </a:t>
            </a:r>
          </a:p>
        </p:txBody>
      </p:sp>
      <p:sp>
        <p:nvSpPr>
          <p:cNvPr id="51" name="target"/>
          <p:cNvSpPr txBox="1"/>
          <p:nvPr/>
        </p:nvSpPr>
        <p:spPr>
          <a:xfrm>
            <a:off x="19495943" y="11828670"/>
            <a:ext cx="4989757" cy="12496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Construction de grille hybride de score</a:t>
            </a:r>
          </a:p>
        </p:txBody>
      </p:sp>
      <p:sp>
        <p:nvSpPr>
          <p:cNvPr id="52" name="Entreprise"/>
          <p:cNvSpPr/>
          <p:nvPr/>
        </p:nvSpPr>
        <p:spPr>
          <a:xfrm>
            <a:off x="19420231" y="7809845"/>
            <a:ext cx="3518246" cy="3023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7974" y="0"/>
                </a:lnTo>
                <a:close/>
              </a:path>
            </a:pathLst>
          </a:custGeom>
          <a:solidFill>
            <a:srgbClr val="000000"/>
          </a:solidFill>
          <a:ln w="25400">
            <a:solidFill>
              <a:srgbClr val="000000"/>
            </a:solidFill>
          </a:ln>
        </p:spPr>
        <p:txBody>
          <a:bodyPr lIns="45718" tIns="45718" rIns="45718" bIns="45718" anchor="ctr"/>
          <a:lstStyle/>
          <a:p>
            <a:pPr>
              <a:defRPr>
                <a:latin typeface="Trebuchet MS"/>
                <a:ea typeface="Trebuchet MS"/>
                <a:cs typeface="Trebuchet MS"/>
                <a:sym typeface="Trebuchet MS"/>
              </a:defRPr>
            </a:pPr>
          </a:p>
        </p:txBody>
      </p:sp>
      <p:sp>
        <p:nvSpPr>
          <p:cNvPr id="53" name="Fiole d’Erlenmeyer"/>
          <p:cNvSpPr/>
          <p:nvPr/>
        </p:nvSpPr>
        <p:spPr>
          <a:xfrm>
            <a:off x="18760374" y="2883293"/>
            <a:ext cx="1512325" cy="2177725"/>
          </a:xfrm>
          <a:custGeom>
            <a:avLst/>
            <a:gdLst/>
            <a:ahLst/>
            <a:cxnLst>
              <a:cxn ang="0">
                <a:pos x="wd2" y="hd2"/>
              </a:cxn>
              <a:cxn ang="5400000">
                <a:pos x="wd2" y="hd2"/>
              </a:cxn>
              <a:cxn ang="10800000">
                <a:pos x="wd2" y="hd2"/>
              </a:cxn>
              <a:cxn ang="16200000">
                <a:pos x="wd2" y="hd2"/>
              </a:cxn>
            </a:cxnLst>
            <a:rect l="0" t="0" r="r" b="b"/>
            <a:pathLst>
              <a:path w="21295" h="21600" fill="norm" stroke="1" extrusionOk="0">
                <a:moveTo>
                  <a:pt x="7609" y="0"/>
                </a:moveTo>
                <a:cubicBezTo>
                  <a:pt x="7178" y="0"/>
                  <a:pt x="6826" y="248"/>
                  <a:pt x="6826" y="552"/>
                </a:cubicBezTo>
                <a:cubicBezTo>
                  <a:pt x="6826" y="856"/>
                  <a:pt x="7178" y="1104"/>
                  <a:pt x="7609" y="1104"/>
                </a:cubicBezTo>
                <a:lnTo>
                  <a:pt x="7978" y="1104"/>
                </a:lnTo>
                <a:lnTo>
                  <a:pt x="7978" y="5587"/>
                </a:lnTo>
                <a:lnTo>
                  <a:pt x="53" y="20785"/>
                </a:lnTo>
                <a:cubicBezTo>
                  <a:pt x="-153" y="21181"/>
                  <a:pt x="264" y="21600"/>
                  <a:pt x="863" y="21600"/>
                </a:cubicBezTo>
                <a:lnTo>
                  <a:pt x="20433" y="21600"/>
                </a:lnTo>
                <a:cubicBezTo>
                  <a:pt x="21032" y="21600"/>
                  <a:pt x="21447" y="21181"/>
                  <a:pt x="21241" y="20785"/>
                </a:cubicBezTo>
                <a:lnTo>
                  <a:pt x="13318" y="5587"/>
                </a:lnTo>
                <a:lnTo>
                  <a:pt x="13318" y="1104"/>
                </a:lnTo>
                <a:lnTo>
                  <a:pt x="13687" y="1104"/>
                </a:lnTo>
                <a:cubicBezTo>
                  <a:pt x="14119" y="1104"/>
                  <a:pt x="14470" y="856"/>
                  <a:pt x="14470" y="552"/>
                </a:cubicBezTo>
                <a:cubicBezTo>
                  <a:pt x="14470" y="248"/>
                  <a:pt x="14119" y="0"/>
                  <a:pt x="13687" y="0"/>
                </a:cubicBezTo>
                <a:lnTo>
                  <a:pt x="7609" y="0"/>
                </a:lnTo>
                <a:close/>
                <a:moveTo>
                  <a:pt x="9109" y="7347"/>
                </a:moveTo>
                <a:lnTo>
                  <a:pt x="12202" y="7347"/>
                </a:lnTo>
                <a:lnTo>
                  <a:pt x="12202" y="7725"/>
                </a:lnTo>
                <a:lnTo>
                  <a:pt x="9109" y="7725"/>
                </a:lnTo>
                <a:lnTo>
                  <a:pt x="9109" y="7347"/>
                </a:lnTo>
                <a:close/>
                <a:moveTo>
                  <a:pt x="10498" y="8383"/>
                </a:moveTo>
                <a:lnTo>
                  <a:pt x="12199" y="8383"/>
                </a:lnTo>
                <a:lnTo>
                  <a:pt x="12199" y="8761"/>
                </a:lnTo>
                <a:lnTo>
                  <a:pt x="10498" y="8761"/>
                </a:lnTo>
                <a:lnTo>
                  <a:pt x="10498" y="8383"/>
                </a:lnTo>
                <a:close/>
                <a:moveTo>
                  <a:pt x="10498" y="9420"/>
                </a:moveTo>
                <a:lnTo>
                  <a:pt x="12199" y="9420"/>
                </a:lnTo>
                <a:lnTo>
                  <a:pt x="12199" y="9798"/>
                </a:lnTo>
                <a:lnTo>
                  <a:pt x="10498" y="9798"/>
                </a:lnTo>
                <a:lnTo>
                  <a:pt x="10498" y="9420"/>
                </a:lnTo>
                <a:close/>
                <a:moveTo>
                  <a:pt x="10496" y="10457"/>
                </a:moveTo>
                <a:lnTo>
                  <a:pt x="12197" y="10457"/>
                </a:lnTo>
                <a:lnTo>
                  <a:pt x="12197" y="10834"/>
                </a:lnTo>
                <a:lnTo>
                  <a:pt x="10496" y="10834"/>
                </a:lnTo>
                <a:lnTo>
                  <a:pt x="10496" y="10457"/>
                </a:lnTo>
                <a:close/>
                <a:moveTo>
                  <a:pt x="9104" y="11494"/>
                </a:moveTo>
                <a:lnTo>
                  <a:pt x="12197" y="11494"/>
                </a:lnTo>
                <a:lnTo>
                  <a:pt x="12197" y="11870"/>
                </a:lnTo>
                <a:lnTo>
                  <a:pt x="9104" y="11870"/>
                </a:lnTo>
                <a:lnTo>
                  <a:pt x="9104" y="11494"/>
                </a:lnTo>
                <a:close/>
                <a:moveTo>
                  <a:pt x="10494" y="12530"/>
                </a:moveTo>
                <a:lnTo>
                  <a:pt x="12195" y="12530"/>
                </a:lnTo>
                <a:lnTo>
                  <a:pt x="12195" y="12906"/>
                </a:lnTo>
                <a:lnTo>
                  <a:pt x="10494" y="12906"/>
                </a:lnTo>
                <a:lnTo>
                  <a:pt x="10494" y="12530"/>
                </a:lnTo>
                <a:close/>
                <a:moveTo>
                  <a:pt x="10494" y="13566"/>
                </a:moveTo>
                <a:lnTo>
                  <a:pt x="12195" y="13566"/>
                </a:lnTo>
                <a:lnTo>
                  <a:pt x="12195" y="13944"/>
                </a:lnTo>
                <a:lnTo>
                  <a:pt x="10494" y="13944"/>
                </a:lnTo>
                <a:lnTo>
                  <a:pt x="10494" y="13566"/>
                </a:lnTo>
                <a:close/>
                <a:moveTo>
                  <a:pt x="10491" y="14602"/>
                </a:moveTo>
                <a:lnTo>
                  <a:pt x="12195" y="14602"/>
                </a:lnTo>
                <a:lnTo>
                  <a:pt x="12192" y="14980"/>
                </a:lnTo>
                <a:lnTo>
                  <a:pt x="10491" y="14980"/>
                </a:lnTo>
                <a:lnTo>
                  <a:pt x="10491" y="14602"/>
                </a:lnTo>
                <a:close/>
                <a:moveTo>
                  <a:pt x="9099" y="15638"/>
                </a:moveTo>
                <a:lnTo>
                  <a:pt x="12192" y="15638"/>
                </a:lnTo>
                <a:lnTo>
                  <a:pt x="12192" y="16016"/>
                </a:lnTo>
                <a:lnTo>
                  <a:pt x="9099" y="16016"/>
                </a:lnTo>
                <a:lnTo>
                  <a:pt x="9099" y="15638"/>
                </a:lnTo>
                <a:close/>
                <a:moveTo>
                  <a:pt x="10489" y="16674"/>
                </a:moveTo>
                <a:lnTo>
                  <a:pt x="12192" y="16674"/>
                </a:lnTo>
                <a:lnTo>
                  <a:pt x="12190" y="17052"/>
                </a:lnTo>
                <a:lnTo>
                  <a:pt x="10489" y="17052"/>
                </a:lnTo>
                <a:lnTo>
                  <a:pt x="10489" y="16674"/>
                </a:lnTo>
                <a:close/>
                <a:moveTo>
                  <a:pt x="10489" y="17710"/>
                </a:moveTo>
                <a:lnTo>
                  <a:pt x="12190" y="17710"/>
                </a:lnTo>
                <a:lnTo>
                  <a:pt x="12190" y="18088"/>
                </a:lnTo>
                <a:lnTo>
                  <a:pt x="10489" y="18088"/>
                </a:lnTo>
                <a:lnTo>
                  <a:pt x="10489" y="17710"/>
                </a:lnTo>
                <a:close/>
                <a:moveTo>
                  <a:pt x="10489" y="18746"/>
                </a:moveTo>
                <a:lnTo>
                  <a:pt x="12190" y="18746"/>
                </a:lnTo>
                <a:lnTo>
                  <a:pt x="12187" y="19124"/>
                </a:lnTo>
                <a:lnTo>
                  <a:pt x="10486" y="19124"/>
                </a:lnTo>
                <a:lnTo>
                  <a:pt x="10489" y="18746"/>
                </a:lnTo>
                <a:close/>
                <a:moveTo>
                  <a:pt x="9095" y="19783"/>
                </a:moveTo>
                <a:lnTo>
                  <a:pt x="12187" y="19783"/>
                </a:lnTo>
                <a:lnTo>
                  <a:pt x="12187" y="20161"/>
                </a:lnTo>
                <a:lnTo>
                  <a:pt x="9095" y="20161"/>
                </a:lnTo>
                <a:lnTo>
                  <a:pt x="9095" y="19783"/>
                </a:lnTo>
                <a:close/>
              </a:path>
            </a:pathLst>
          </a:custGeom>
          <a:solidFill>
            <a:srgbClr val="000000"/>
          </a:solidFill>
          <a:ln w="25400">
            <a:solidFill>
              <a:srgbClr val="000000"/>
            </a:solidFill>
          </a:ln>
        </p:spPr>
        <p:txBody>
          <a:bodyPr lIns="45718" tIns="45718" rIns="45718" bIns="45718" anchor="ctr"/>
          <a:lstStyle/>
          <a:p>
            <a:pPr>
              <a:defRPr>
                <a:latin typeface="Trebuchet MS"/>
                <a:ea typeface="Trebuchet MS"/>
                <a:cs typeface="Trebuchet MS"/>
                <a:sym typeface="Trebuchet MS"/>
              </a:defRPr>
            </a:pPr>
          </a:p>
        </p:txBody>
      </p:sp>
      <p:sp>
        <p:nvSpPr>
          <p:cNvPr id="54" name="Pièces de monnaie"/>
          <p:cNvSpPr/>
          <p:nvPr/>
        </p:nvSpPr>
        <p:spPr>
          <a:xfrm>
            <a:off x="21776351" y="3018228"/>
            <a:ext cx="1902142" cy="1907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w="25400">
            <a:solidFill>
              <a:srgbClr val="000000"/>
            </a:solidFill>
          </a:ln>
        </p:spPr>
        <p:txBody>
          <a:bodyPr lIns="45718" tIns="45718" rIns="45718" bIns="45718" anchor="ctr"/>
          <a:lstStyle/>
          <a:p>
            <a:pPr>
              <a:defRPr>
                <a:latin typeface="Trebuchet MS"/>
                <a:ea typeface="Trebuchet MS"/>
                <a:cs typeface="Trebuchet MS"/>
                <a:sym typeface="Trebuchet M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9"/>
                                        </p:tgtEl>
                                        <p:attrNameLst>
                                          <p:attrName>style.visibility</p:attrName>
                                        </p:attrNameLst>
                                      </p:cBhvr>
                                      <p:to>
                                        <p:strVal val="visible"/>
                                      </p:to>
                                    </p:set>
                                    <p:anim calcmode="lin" valueType="num">
                                      <p:cBhvr>
                                        <p:cTn id="7" dur="1000" fill="hold"/>
                                        <p:tgtEl>
                                          <p:spTgt spid="39"/>
                                        </p:tgtEl>
                                        <p:attrNameLst>
                                          <p:attrName>ppt_x</p:attrName>
                                        </p:attrNameLst>
                                      </p:cBhvr>
                                      <p:tavLst>
                                        <p:tav tm="0">
                                          <p:val>
                                            <p:strVal val="#ppt_x"/>
                                          </p:val>
                                        </p:tav>
                                        <p:tav tm="100000">
                                          <p:val>
                                            <p:strVal val="#ppt_x"/>
                                          </p:val>
                                        </p:tav>
                                      </p:tavLst>
                                    </p:anim>
                                    <p:anim calcmode="lin" valueType="num">
                                      <p:cBhvr>
                                        <p:cTn id="8"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79" name="Grouper"/>
          <p:cNvGrpSpPr/>
          <p:nvPr/>
        </p:nvGrpSpPr>
        <p:grpSpPr>
          <a:xfrm>
            <a:off x="15071633" y="4440692"/>
            <a:ext cx="9253327" cy="9180241"/>
            <a:chOff x="-1" y="0"/>
            <a:chExt cx="9253325" cy="9180240"/>
          </a:xfrm>
        </p:grpSpPr>
        <p:grpSp>
          <p:nvGrpSpPr>
            <p:cNvPr id="448" name="Grouper"/>
            <p:cNvGrpSpPr/>
            <p:nvPr/>
          </p:nvGrpSpPr>
          <p:grpSpPr>
            <a:xfrm>
              <a:off x="1590068" y="7791966"/>
              <a:ext cx="1388275" cy="1388274"/>
              <a:chOff x="0" y="0"/>
              <a:chExt cx="1388273" cy="1388273"/>
            </a:xfrm>
          </p:grpSpPr>
          <p:sp>
            <p:nvSpPr>
              <p:cNvPr id="446"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47" name="A"/>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a:t>
                </a:r>
              </a:p>
            </p:txBody>
          </p:sp>
        </p:grpSp>
        <p:grpSp>
          <p:nvGrpSpPr>
            <p:cNvPr id="451" name="Grouper"/>
            <p:cNvGrpSpPr/>
            <p:nvPr/>
          </p:nvGrpSpPr>
          <p:grpSpPr>
            <a:xfrm>
              <a:off x="3158813" y="7791966"/>
              <a:ext cx="1388275" cy="1388274"/>
              <a:chOff x="0" y="0"/>
              <a:chExt cx="1388273" cy="1388273"/>
            </a:xfrm>
          </p:grpSpPr>
          <p:sp>
            <p:nvSpPr>
              <p:cNvPr id="449"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50" name="R"/>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S</a:t>
                </a:r>
              </a:p>
            </p:txBody>
          </p:sp>
        </p:grpSp>
        <p:grpSp>
          <p:nvGrpSpPr>
            <p:cNvPr id="454" name="Grouper"/>
            <p:cNvGrpSpPr/>
            <p:nvPr/>
          </p:nvGrpSpPr>
          <p:grpSpPr>
            <a:xfrm>
              <a:off x="4727560" y="7791966"/>
              <a:ext cx="1388275" cy="1388274"/>
              <a:chOff x="0" y="0"/>
              <a:chExt cx="1388273" cy="1388273"/>
            </a:xfrm>
          </p:grpSpPr>
          <p:sp>
            <p:nvSpPr>
              <p:cNvPr id="452"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53" name="K"/>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a:t>
                </a:r>
              </a:p>
            </p:txBody>
          </p:sp>
        </p:grpSp>
        <p:grpSp>
          <p:nvGrpSpPr>
            <p:cNvPr id="457" name="Grouper"/>
            <p:cNvGrpSpPr/>
            <p:nvPr/>
          </p:nvGrpSpPr>
          <p:grpSpPr>
            <a:xfrm>
              <a:off x="6296304" y="7791966"/>
              <a:ext cx="1388274" cy="1388274"/>
              <a:chOff x="0" y="0"/>
              <a:chExt cx="1388273" cy="1388273"/>
            </a:xfrm>
          </p:grpSpPr>
          <p:sp>
            <p:nvSpPr>
              <p:cNvPr id="455"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56" name="E"/>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F</a:t>
                </a:r>
              </a:p>
            </p:txBody>
          </p:sp>
        </p:grpSp>
        <p:grpSp>
          <p:nvGrpSpPr>
            <p:cNvPr id="460" name="Grouper"/>
            <p:cNvGrpSpPr/>
            <p:nvPr/>
          </p:nvGrpSpPr>
          <p:grpSpPr>
            <a:xfrm>
              <a:off x="7865050" y="6219450"/>
              <a:ext cx="1388275" cy="1388275"/>
              <a:chOff x="0" y="0"/>
              <a:chExt cx="1388273" cy="1388273"/>
            </a:xfrm>
          </p:grpSpPr>
          <p:sp>
            <p:nvSpPr>
              <p:cNvPr id="458"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59" name="E"/>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E</a:t>
                </a:r>
              </a:p>
            </p:txBody>
          </p:sp>
        </p:grpSp>
        <p:grpSp>
          <p:nvGrpSpPr>
            <p:cNvPr id="463" name="Grouper"/>
            <p:cNvGrpSpPr/>
            <p:nvPr/>
          </p:nvGrpSpPr>
          <p:grpSpPr>
            <a:xfrm>
              <a:off x="7865050" y="4664587"/>
              <a:ext cx="1388275" cy="1388275"/>
              <a:chOff x="0" y="0"/>
              <a:chExt cx="1388273" cy="1388273"/>
            </a:xfrm>
          </p:grpSpPr>
          <p:sp>
            <p:nvSpPr>
              <p:cNvPr id="461"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62" name="G"/>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T</a:t>
                </a:r>
              </a:p>
            </p:txBody>
          </p:sp>
        </p:grpSp>
        <p:grpSp>
          <p:nvGrpSpPr>
            <p:cNvPr id="466" name="Grouper"/>
            <p:cNvGrpSpPr/>
            <p:nvPr/>
          </p:nvGrpSpPr>
          <p:grpSpPr>
            <a:xfrm>
              <a:off x="7865050" y="3109724"/>
              <a:ext cx="1388275" cy="1388275"/>
              <a:chOff x="0" y="0"/>
              <a:chExt cx="1388273" cy="1388273"/>
            </a:xfrm>
          </p:grpSpPr>
          <p:sp>
            <p:nvSpPr>
              <p:cNvPr id="464"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1800">
                    <a:latin typeface="Trebuchet MS"/>
                    <a:ea typeface="Trebuchet MS"/>
                    <a:cs typeface="Trebuchet MS"/>
                    <a:sym typeface="Trebuchet MS"/>
                  </a:defRPr>
                </a:pPr>
              </a:p>
            </p:txBody>
          </p:sp>
          <p:sp>
            <p:nvSpPr>
              <p:cNvPr id="465" name="R"/>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S</a:t>
                </a:r>
              </a:p>
            </p:txBody>
          </p:sp>
        </p:grpSp>
        <p:grpSp>
          <p:nvGrpSpPr>
            <p:cNvPr id="469" name="Grouper"/>
            <p:cNvGrpSpPr/>
            <p:nvPr/>
          </p:nvGrpSpPr>
          <p:grpSpPr>
            <a:xfrm>
              <a:off x="7865050" y="1554861"/>
              <a:ext cx="1388275" cy="1388275"/>
              <a:chOff x="0" y="0"/>
              <a:chExt cx="1388273" cy="1388273"/>
            </a:xfrm>
          </p:grpSpPr>
          <p:sp>
            <p:nvSpPr>
              <p:cNvPr id="467"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68" name="A"/>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A</a:t>
                </a:r>
              </a:p>
            </p:txBody>
          </p:sp>
        </p:grpSp>
        <p:grpSp>
          <p:nvGrpSpPr>
            <p:cNvPr id="472" name="Grouper"/>
            <p:cNvGrpSpPr/>
            <p:nvPr/>
          </p:nvGrpSpPr>
          <p:grpSpPr>
            <a:xfrm>
              <a:off x="7865050" y="-1"/>
              <a:ext cx="1388275" cy="1388275"/>
              <a:chOff x="0" y="0"/>
              <a:chExt cx="1388273" cy="1388273"/>
            </a:xfrm>
          </p:grpSpPr>
          <p:sp>
            <p:nvSpPr>
              <p:cNvPr id="470"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71" name="T"/>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M</a:t>
                </a:r>
              </a:p>
            </p:txBody>
          </p:sp>
        </p:grpSp>
        <p:grpSp>
          <p:nvGrpSpPr>
            <p:cNvPr id="475" name="Grouper"/>
            <p:cNvGrpSpPr/>
            <p:nvPr/>
          </p:nvGrpSpPr>
          <p:grpSpPr>
            <a:xfrm>
              <a:off x="7865050" y="7791966"/>
              <a:ext cx="1388275" cy="1388274"/>
              <a:chOff x="0" y="0"/>
              <a:chExt cx="1388273" cy="1388273"/>
            </a:xfrm>
          </p:grpSpPr>
          <p:sp>
            <p:nvSpPr>
              <p:cNvPr id="473"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74" name="T"/>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R</a:t>
                </a:r>
              </a:p>
            </p:txBody>
          </p:sp>
        </p:grpSp>
        <p:grpSp>
          <p:nvGrpSpPr>
            <p:cNvPr id="478" name="Grouper"/>
            <p:cNvGrpSpPr/>
            <p:nvPr/>
          </p:nvGrpSpPr>
          <p:grpSpPr>
            <a:xfrm>
              <a:off x="-2" y="7791966"/>
              <a:ext cx="1388275" cy="1388274"/>
              <a:chOff x="0" y="0"/>
              <a:chExt cx="1388273" cy="1388273"/>
            </a:xfrm>
          </p:grpSpPr>
          <p:sp>
            <p:nvSpPr>
              <p:cNvPr id="476" name="Carré"/>
              <p:cNvSpPr/>
              <p:nvPr/>
            </p:nvSpPr>
            <p:spPr>
              <a:xfrm>
                <a:off x="-1" y="-1"/>
                <a:ext cx="1388275" cy="138827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defRPr sz="6000">
                    <a:solidFill>
                      <a:srgbClr val="F4F5F9"/>
                    </a:solidFill>
                  </a:defRPr>
                </a:pPr>
              </a:p>
            </p:txBody>
          </p:sp>
          <p:sp>
            <p:nvSpPr>
              <p:cNvPr id="477" name="M"/>
              <p:cNvSpPr txBox="1"/>
              <p:nvPr/>
            </p:nvSpPr>
            <p:spPr>
              <a:xfrm>
                <a:off x="-1" y="181338"/>
                <a:ext cx="1388275" cy="1025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6000">
                    <a:solidFill>
                      <a:srgbClr val="F4F5F9"/>
                    </a:solidFill>
                  </a:defRPr>
                </a:lvl1pPr>
              </a:lstStyle>
              <a:p>
                <a:pPr/>
                <a:r>
                  <a:t>I</a:t>
                </a:r>
              </a:p>
            </p:txBody>
          </p:sp>
        </p:grpSp>
      </p:grpSp>
      <p:sp>
        <p:nvSpPr>
          <p:cNvPr id="480" name="Contexte et Problématique"/>
          <p:cNvSpPr txBox="1"/>
          <p:nvPr/>
        </p:nvSpPr>
        <p:spPr>
          <a:xfrm>
            <a:off x="2954365" y="883158"/>
            <a:ext cx="6061453" cy="9167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6500">
                <a:latin typeface="Rockwell Bold"/>
                <a:ea typeface="Rockwell Bold"/>
                <a:cs typeface="Rockwell Bold"/>
                <a:sym typeface="Rockwell Bold"/>
              </a:defRPr>
            </a:lvl1pPr>
          </a:lstStyle>
          <a:p>
            <a:pPr/>
            <a:r>
              <a:t>Conclusion</a:t>
            </a:r>
          </a:p>
        </p:txBody>
      </p:sp>
      <p:sp>
        <p:nvSpPr>
          <p:cNvPr id="481" name="Au travers de ce rapport, nous avons construit un score utilisable par la banque afin de détecter les clients ayant le plus de chance de tomber en défaut. Bien que ce score ne soit pas parfait, il semble tout de même avoir un pouvoir discriminant. Cepend"/>
          <p:cNvSpPr txBox="1"/>
          <p:nvPr/>
        </p:nvSpPr>
        <p:spPr>
          <a:xfrm>
            <a:off x="1078737" y="3738994"/>
            <a:ext cx="13422742" cy="764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pPr/>
            <a:r>
              <a:t>Au travers de ce rapport, nous avons construit un score utilisable par la banque afin de détecter les clients ayant le plus de chance de tomber en défaut. Bien que ce score ne soit pas parfait, il semble tout de même avoir un pouvoir discriminant. Cependant, celui-ci semble assez faible. En effet, nous constatons que les notes attribuées aux différents clients de la banque sont assez proches. Des informations supplémentaires concernant les différents clients pourraient permettre d’améliorer ce modèle.</a:t>
            </a:r>
          </a:p>
        </p:txBody>
      </p:sp>
      <p:pic>
        <p:nvPicPr>
          <p:cNvPr id="482" name="fin-fin.png" descr="fin-fin.png"/>
          <p:cNvPicPr>
            <a:picLocks noChangeAspect="1"/>
          </p:cNvPicPr>
          <p:nvPr/>
        </p:nvPicPr>
        <p:blipFill>
          <a:blip r:embed="rId2">
            <a:extLst/>
          </a:blip>
          <a:stretch>
            <a:fillRect/>
          </a:stretch>
        </p:blipFill>
        <p:spPr>
          <a:xfrm>
            <a:off x="15047591" y="4640403"/>
            <a:ext cx="7464680" cy="7464680"/>
          </a:xfrm>
          <a:prstGeom prst="rect">
            <a:avLst/>
          </a:prstGeom>
          <a:ln w="12700">
            <a:miter lim="400000"/>
          </a:ln>
        </p:spPr>
      </p:pic>
      <p:pic>
        <p:nvPicPr>
          <p:cNvPr id="483" name="26 26" descr="26 26"/>
          <p:cNvPicPr>
            <a:picLocks noChangeAspect="0"/>
          </p:cNvPicPr>
          <p:nvPr/>
        </p:nvPicPr>
        <p:blipFill>
          <a:blip r:embed="rId3">
            <a:extLst/>
          </a:blip>
          <a:stretch>
            <a:fillRect/>
          </a:stretch>
        </p:blipFill>
        <p:spPr>
          <a:xfrm>
            <a:off x="-456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483"/>
                                        </p:tgtEl>
                                        <p:attrNameLst>
                                          <p:attrName>style.visibility</p:attrName>
                                        </p:attrNameLst>
                                      </p:cBhvr>
                                      <p:to>
                                        <p:strVal val="visible"/>
                                      </p:to>
                                    </p:set>
                                    <p:anim calcmode="lin" valueType="num">
                                      <p:cBhvr>
                                        <p:cTn id="7" dur="1000" fill="hold"/>
                                        <p:tgtEl>
                                          <p:spTgt spid="483"/>
                                        </p:tgtEl>
                                        <p:attrNameLst>
                                          <p:attrName>ppt_x</p:attrName>
                                        </p:attrNameLst>
                                      </p:cBhvr>
                                      <p:tavLst>
                                        <p:tav tm="0">
                                          <p:val>
                                            <p:strVal val="#ppt_x"/>
                                          </p:val>
                                        </p:tav>
                                        <p:tav tm="100000">
                                          <p:val>
                                            <p:strVal val="#ppt_x"/>
                                          </p:val>
                                        </p:tav>
                                      </p:tavLst>
                                    </p:anim>
                                    <p:anim calcmode="lin" valueType="num">
                                      <p:cBhvr>
                                        <p:cTn id="8" dur="1000" fill="hold"/>
                                        <p:tgtEl>
                                          <p:spTgt spid="48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3"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97" name="Grouper"/>
          <p:cNvGrpSpPr/>
          <p:nvPr/>
        </p:nvGrpSpPr>
        <p:grpSpPr>
          <a:xfrm>
            <a:off x="16318509" y="560977"/>
            <a:ext cx="9110387" cy="12594047"/>
            <a:chOff x="0" y="0"/>
            <a:chExt cx="9110386" cy="12594046"/>
          </a:xfrm>
        </p:grpSpPr>
        <p:sp>
          <p:nvSpPr>
            <p:cNvPr id="485" name="Ligne"/>
            <p:cNvSpPr/>
            <p:nvPr/>
          </p:nvSpPr>
          <p:spPr>
            <a:xfrm>
              <a:off x="2584493" y="794813"/>
              <a:ext cx="5112192" cy="1"/>
            </a:xfrm>
            <a:prstGeom prst="line">
              <a:avLst/>
            </a:prstGeom>
            <a:noFill/>
            <a:ln w="50800" cap="flat">
              <a:solidFill>
                <a:srgbClr val="000000"/>
              </a:solidFill>
              <a:prstDash val="solid"/>
              <a:miter lim="800000"/>
            </a:ln>
            <a:effectLst/>
          </p:spPr>
          <p:txBody>
            <a:bodyPr wrap="square" lIns="45718" tIns="45718" rIns="45718" bIns="45718" numCol="1" anchor="t">
              <a:noAutofit/>
            </a:bodyPr>
            <a:lstStyle/>
            <a:p>
              <a:pPr/>
            </a:p>
          </p:txBody>
        </p:sp>
        <p:pic>
          <p:nvPicPr>
            <p:cNvPr id="486" name="IMG-20190904-WA0000.jpeg" descr="IMG-20190904-WA0000.jpeg"/>
            <p:cNvPicPr>
              <a:picLocks noChangeAspect="1"/>
            </p:cNvPicPr>
            <p:nvPr/>
          </p:nvPicPr>
          <p:blipFill>
            <a:blip r:embed="rId2">
              <a:extLst/>
            </a:blip>
            <a:stretch>
              <a:fillRect/>
            </a:stretch>
          </p:blipFill>
          <p:spPr>
            <a:xfrm>
              <a:off x="40208" y="0"/>
              <a:ext cx="2160678" cy="2880903"/>
            </a:xfrm>
            <a:prstGeom prst="rect">
              <a:avLst/>
            </a:prstGeom>
            <a:ln w="12700" cap="flat">
              <a:noFill/>
              <a:miter lim="400000"/>
            </a:ln>
            <a:effectLst/>
          </p:spPr>
        </p:pic>
        <p:pic>
          <p:nvPicPr>
            <p:cNvPr id="487" name="IMG_0495.jpeg" descr="IMG_0495.jpeg"/>
            <p:cNvPicPr>
              <a:picLocks noChangeAspect="1"/>
            </p:cNvPicPr>
            <p:nvPr/>
          </p:nvPicPr>
          <p:blipFill>
            <a:blip r:embed="rId3">
              <a:extLst/>
            </a:blip>
            <a:srcRect l="56918" t="46178" r="39669" b="46006"/>
            <a:stretch>
              <a:fillRect/>
            </a:stretch>
          </p:blipFill>
          <p:spPr>
            <a:xfrm>
              <a:off x="55286" y="4567232"/>
              <a:ext cx="2130458" cy="3253104"/>
            </a:xfrm>
            <a:prstGeom prst="rect">
              <a:avLst/>
            </a:prstGeom>
            <a:ln w="12700" cap="flat">
              <a:noFill/>
              <a:miter lim="400000"/>
            </a:ln>
            <a:effectLst/>
          </p:spPr>
        </p:pic>
        <p:pic>
          <p:nvPicPr>
            <p:cNvPr id="488" name="IMG_0496.jpeg" descr="IMG_0496.jpeg"/>
            <p:cNvPicPr>
              <a:picLocks noChangeAspect="1"/>
            </p:cNvPicPr>
            <p:nvPr/>
          </p:nvPicPr>
          <p:blipFill>
            <a:blip r:embed="rId4">
              <a:extLst/>
            </a:blip>
            <a:srcRect l="33653" t="8238" r="29315" b="59863"/>
            <a:stretch>
              <a:fillRect/>
            </a:stretch>
          </p:blipFill>
          <p:spPr>
            <a:xfrm>
              <a:off x="-1" y="9698449"/>
              <a:ext cx="2241262" cy="2895598"/>
            </a:xfrm>
            <a:prstGeom prst="rect">
              <a:avLst/>
            </a:prstGeom>
            <a:ln w="12700" cap="flat">
              <a:noFill/>
              <a:miter lim="400000"/>
            </a:ln>
            <a:effectLst/>
          </p:spPr>
        </p:pic>
        <p:sp>
          <p:nvSpPr>
            <p:cNvPr id="489" name="BROU Marschall Wilfried"/>
            <p:cNvSpPr txBox="1"/>
            <p:nvPr/>
          </p:nvSpPr>
          <p:spPr>
            <a:xfrm>
              <a:off x="2521839" y="16825"/>
              <a:ext cx="5699172"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150000"/>
                </a:lnSpc>
                <a:defRPr b="1" sz="3000">
                  <a:solidFill>
                    <a:srgbClr val="5E5E5E"/>
                  </a:solidFill>
                </a:defRPr>
              </a:lvl1pPr>
            </a:lstStyle>
            <a:p>
              <a:pPr/>
              <a:r>
                <a:t>BROU Marschall Wilfried</a:t>
              </a:r>
            </a:p>
          </p:txBody>
        </p:sp>
        <p:sp>
          <p:nvSpPr>
            <p:cNvPr id="490" name="Apprentissage : Data Scientist/Analyst…"/>
            <p:cNvSpPr txBox="1"/>
            <p:nvPr/>
          </p:nvSpPr>
          <p:spPr>
            <a:xfrm>
              <a:off x="2612108" y="911083"/>
              <a:ext cx="6453144" cy="161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nSpc>
                  <a:spcPct val="150000"/>
                </a:lnSpc>
                <a:defRPr b="1" sz="2500">
                  <a:gradFill flip="none" rotWithShape="1">
                    <a:gsLst>
                      <a:gs pos="0">
                        <a:srgbClr val="56C1FF"/>
                      </a:gs>
                      <a:gs pos="100000">
                        <a:srgbClr val="0076BA"/>
                      </a:gs>
                    </a:gsLst>
                    <a:lin ang="5400000" scaled="0"/>
                  </a:gradFill>
                </a:defRPr>
              </a:pPr>
              <a:r>
                <a:t>Apprentissage</a:t>
              </a:r>
              <a:r>
                <a:rPr b="0" sz="2000">
                  <a:solidFill>
                    <a:srgbClr val="000000"/>
                  </a:solidFill>
                </a:rPr>
                <a:t> : Data Scientist/Analyst</a:t>
              </a:r>
              <a:endParaRPr sz="2000"/>
            </a:p>
            <a:p>
              <a:pPr>
                <a:lnSpc>
                  <a:spcPct val="150000"/>
                </a:lnSpc>
                <a:defRPr b="1" sz="2500">
                  <a:gradFill flip="none" rotWithShape="1">
                    <a:gsLst>
                      <a:gs pos="0">
                        <a:srgbClr val="56C1FF"/>
                      </a:gs>
                      <a:gs pos="100000">
                        <a:srgbClr val="0076BA"/>
                      </a:gs>
                    </a:gsLst>
                    <a:lin ang="5400000" scaled="0"/>
                  </a:gradFill>
                </a:defRPr>
              </a:pPr>
              <a:r>
                <a:t>Entreprise</a:t>
              </a:r>
              <a:r>
                <a:rPr b="0" sz="2000">
                  <a:solidFill>
                    <a:srgbClr val="000000"/>
                  </a:solidFill>
                </a:rPr>
                <a:t> : Carrefour Banque</a:t>
              </a:r>
              <a:endParaRPr sz="2000"/>
            </a:p>
            <a:p>
              <a:pPr>
                <a:lnSpc>
                  <a:spcPct val="150000"/>
                </a:lnSpc>
                <a:defRPr b="1" sz="2500">
                  <a:gradFill flip="none" rotWithShape="1">
                    <a:gsLst>
                      <a:gs pos="0">
                        <a:srgbClr val="56C1FF"/>
                      </a:gs>
                      <a:gs pos="100000">
                        <a:srgbClr val="0076BA"/>
                      </a:gs>
                    </a:gsLst>
                    <a:lin ang="5400000" scaled="0"/>
                  </a:gradFill>
                </a:defRPr>
              </a:pPr>
              <a:r>
                <a:t>Mail</a:t>
              </a:r>
              <a:r>
                <a:rPr b="0" sz="2000">
                  <a:solidFill>
                    <a:srgbClr val="000000"/>
                  </a:solidFill>
                </a:rPr>
                <a:t> : </a:t>
              </a:r>
              <a:r>
                <a:rPr sz="2000" u="sng">
                  <a:solidFill>
                    <a:srgbClr val="0000FF"/>
                  </a:solidFill>
                  <a:uFill>
                    <a:solidFill>
                      <a:srgbClr val="0000FF"/>
                    </a:solidFill>
                  </a:uFill>
                  <a:hlinkClick r:id="rId5" invalidUrl="" action="" tgtFrame="" tooltip="" history="1" highlightClick="0" endSnd="0"/>
                </a:rPr>
                <a:t>marshall.ange1188@outlook.fr </a:t>
              </a:r>
            </a:p>
          </p:txBody>
        </p:sp>
        <p:sp>
          <p:nvSpPr>
            <p:cNvPr id="491" name="Ligne"/>
            <p:cNvSpPr/>
            <p:nvPr/>
          </p:nvSpPr>
          <p:spPr>
            <a:xfrm>
              <a:off x="2629625" y="5416248"/>
              <a:ext cx="4462791" cy="1"/>
            </a:xfrm>
            <a:prstGeom prst="line">
              <a:avLst/>
            </a:prstGeom>
            <a:noFill/>
            <a:ln w="50800" cap="flat">
              <a:solidFill>
                <a:srgbClr val="000000"/>
              </a:solidFill>
              <a:prstDash val="solid"/>
              <a:miter lim="800000"/>
            </a:ln>
            <a:effectLst/>
          </p:spPr>
          <p:txBody>
            <a:bodyPr wrap="square" lIns="45718" tIns="45718" rIns="45718" bIns="45718" numCol="1" anchor="t">
              <a:noAutofit/>
            </a:bodyPr>
            <a:lstStyle/>
            <a:p>
              <a:pPr/>
            </a:p>
          </p:txBody>
        </p:sp>
        <p:sp>
          <p:nvSpPr>
            <p:cNvPr id="492" name="DEMBELE Ramata"/>
            <p:cNvSpPr txBox="1"/>
            <p:nvPr/>
          </p:nvSpPr>
          <p:spPr>
            <a:xfrm>
              <a:off x="2566973" y="4638261"/>
              <a:ext cx="5699172"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150000"/>
                </a:lnSpc>
                <a:defRPr b="1" sz="3000">
                  <a:solidFill>
                    <a:srgbClr val="5E5E5E"/>
                  </a:solidFill>
                </a:defRPr>
              </a:lvl1pPr>
            </a:lstStyle>
            <a:p>
              <a:pPr/>
              <a:r>
                <a:t>DEMBELE Ramata</a:t>
              </a:r>
            </a:p>
          </p:txBody>
        </p:sp>
        <p:sp>
          <p:nvSpPr>
            <p:cNvPr id="493" name="Apprentissage : Data Analyst…"/>
            <p:cNvSpPr txBox="1"/>
            <p:nvPr/>
          </p:nvSpPr>
          <p:spPr>
            <a:xfrm>
              <a:off x="2657240" y="5532519"/>
              <a:ext cx="6453147" cy="161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nSpc>
                  <a:spcPct val="150000"/>
                </a:lnSpc>
                <a:defRPr b="1" sz="2500">
                  <a:gradFill flip="none" rotWithShape="1">
                    <a:gsLst>
                      <a:gs pos="0">
                        <a:srgbClr val="56C1FF"/>
                      </a:gs>
                      <a:gs pos="100000">
                        <a:srgbClr val="0076BA"/>
                      </a:gs>
                    </a:gsLst>
                    <a:lin ang="5400000" scaled="0"/>
                  </a:gradFill>
                </a:defRPr>
              </a:pPr>
              <a:r>
                <a:t>Apprentissage</a:t>
              </a:r>
              <a:r>
                <a:rPr b="0" sz="2000">
                  <a:solidFill>
                    <a:srgbClr val="000000"/>
                  </a:solidFill>
                </a:rPr>
                <a:t> : Data Analyst </a:t>
              </a:r>
              <a:endParaRPr sz="2000"/>
            </a:p>
            <a:p>
              <a:pPr>
                <a:lnSpc>
                  <a:spcPct val="150000"/>
                </a:lnSpc>
                <a:defRPr b="1" sz="2500">
                  <a:gradFill flip="none" rotWithShape="1">
                    <a:gsLst>
                      <a:gs pos="0">
                        <a:srgbClr val="56C1FF"/>
                      </a:gs>
                      <a:gs pos="100000">
                        <a:srgbClr val="0076BA"/>
                      </a:gs>
                    </a:gsLst>
                    <a:lin ang="5400000" scaled="0"/>
                  </a:gradFill>
                </a:defRPr>
              </a:pPr>
              <a:r>
                <a:t>Entreprise</a:t>
              </a:r>
              <a:r>
                <a:rPr b="0" sz="2000">
                  <a:solidFill>
                    <a:srgbClr val="000000"/>
                  </a:solidFill>
                </a:rPr>
                <a:t> : SNCF</a:t>
              </a:r>
              <a:endParaRPr sz="2000"/>
            </a:p>
            <a:p>
              <a:pPr>
                <a:lnSpc>
                  <a:spcPct val="150000"/>
                </a:lnSpc>
                <a:defRPr b="1" sz="2500">
                  <a:gradFill flip="none" rotWithShape="1">
                    <a:gsLst>
                      <a:gs pos="0">
                        <a:srgbClr val="56C1FF"/>
                      </a:gs>
                      <a:gs pos="100000">
                        <a:srgbClr val="0076BA"/>
                      </a:gs>
                    </a:gsLst>
                    <a:lin ang="5400000" scaled="0"/>
                  </a:gradFill>
                </a:defRPr>
              </a:pPr>
              <a:r>
                <a:t>Mail</a:t>
              </a:r>
              <a:r>
                <a:rPr b="0" sz="2000">
                  <a:solidFill>
                    <a:srgbClr val="000000"/>
                  </a:solidFill>
                </a:rPr>
                <a:t> : </a:t>
              </a:r>
              <a:r>
                <a:rPr sz="2000" u="sng">
                  <a:solidFill>
                    <a:srgbClr val="0000FF"/>
                  </a:solidFill>
                  <a:uFill>
                    <a:solidFill>
                      <a:srgbClr val="0000FF"/>
                    </a:solidFill>
                  </a:uFill>
                  <a:hlinkClick r:id="rId5" invalidUrl="" action="" tgtFrame="" tooltip="" history="1" highlightClick="0" endSnd="0"/>
                </a:rPr>
                <a:t>ramatalima21@gmail.com </a:t>
              </a:r>
            </a:p>
          </p:txBody>
        </p:sp>
        <p:sp>
          <p:nvSpPr>
            <p:cNvPr id="494" name="Ligne"/>
            <p:cNvSpPr/>
            <p:nvPr/>
          </p:nvSpPr>
          <p:spPr>
            <a:xfrm>
              <a:off x="2629625" y="10502858"/>
              <a:ext cx="4462791" cy="1"/>
            </a:xfrm>
            <a:prstGeom prst="line">
              <a:avLst/>
            </a:prstGeom>
            <a:noFill/>
            <a:ln w="50800" cap="flat">
              <a:solidFill>
                <a:srgbClr val="000000"/>
              </a:solidFill>
              <a:prstDash val="solid"/>
              <a:miter lim="800000"/>
            </a:ln>
            <a:effectLst/>
          </p:spPr>
          <p:txBody>
            <a:bodyPr wrap="square" lIns="45718" tIns="45718" rIns="45718" bIns="45718" numCol="1" anchor="t">
              <a:noAutofit/>
            </a:bodyPr>
            <a:lstStyle/>
            <a:p>
              <a:pPr/>
            </a:p>
          </p:txBody>
        </p:sp>
        <p:sp>
          <p:nvSpPr>
            <p:cNvPr id="495" name="SY Daouda"/>
            <p:cNvSpPr txBox="1"/>
            <p:nvPr/>
          </p:nvSpPr>
          <p:spPr>
            <a:xfrm>
              <a:off x="2566973" y="9724871"/>
              <a:ext cx="5699172" cy="548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ct val="150000"/>
                </a:lnSpc>
                <a:defRPr b="1" sz="3000">
                  <a:solidFill>
                    <a:srgbClr val="5E5E5E"/>
                  </a:solidFill>
                </a:defRPr>
              </a:lvl1pPr>
            </a:lstStyle>
            <a:p>
              <a:pPr/>
              <a:r>
                <a:t>SY Daouda</a:t>
              </a:r>
            </a:p>
          </p:txBody>
        </p:sp>
        <p:sp>
          <p:nvSpPr>
            <p:cNvPr id="496" name="Apprentissage : Ingénieur Économiste…"/>
            <p:cNvSpPr txBox="1"/>
            <p:nvPr/>
          </p:nvSpPr>
          <p:spPr>
            <a:xfrm>
              <a:off x="2657240" y="10619128"/>
              <a:ext cx="6453147" cy="161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nSpc>
                  <a:spcPct val="150000"/>
                </a:lnSpc>
                <a:defRPr b="1" sz="2500">
                  <a:gradFill flip="none" rotWithShape="1">
                    <a:gsLst>
                      <a:gs pos="0">
                        <a:srgbClr val="56C1FF"/>
                      </a:gs>
                      <a:gs pos="100000">
                        <a:srgbClr val="0076BA"/>
                      </a:gs>
                    </a:gsLst>
                    <a:lin ang="5400000" scaled="0"/>
                  </a:gradFill>
                </a:defRPr>
              </a:pPr>
              <a:r>
                <a:t>Apprentissage</a:t>
              </a:r>
              <a:r>
                <a:rPr b="0" sz="2000">
                  <a:solidFill>
                    <a:srgbClr val="000000"/>
                  </a:solidFill>
                </a:rPr>
                <a:t> : Ingénieur Économiste </a:t>
              </a:r>
              <a:endParaRPr sz="2000"/>
            </a:p>
            <a:p>
              <a:pPr>
                <a:lnSpc>
                  <a:spcPct val="150000"/>
                </a:lnSpc>
                <a:defRPr b="1" sz="2500">
                  <a:gradFill flip="none" rotWithShape="1">
                    <a:gsLst>
                      <a:gs pos="0">
                        <a:srgbClr val="56C1FF"/>
                      </a:gs>
                      <a:gs pos="100000">
                        <a:srgbClr val="0076BA"/>
                      </a:gs>
                    </a:gsLst>
                    <a:lin ang="5400000" scaled="0"/>
                  </a:gradFill>
                </a:defRPr>
              </a:pPr>
              <a:r>
                <a:t>Entreprise</a:t>
              </a:r>
              <a:r>
                <a:rPr b="0" sz="2000">
                  <a:solidFill>
                    <a:srgbClr val="000000"/>
                  </a:solidFill>
                </a:rPr>
                <a:t> : CNAM</a:t>
              </a:r>
              <a:endParaRPr sz="2000"/>
            </a:p>
            <a:p>
              <a:pPr>
                <a:lnSpc>
                  <a:spcPct val="150000"/>
                </a:lnSpc>
                <a:defRPr b="1" sz="2500">
                  <a:gradFill flip="none" rotWithShape="1">
                    <a:gsLst>
                      <a:gs pos="0">
                        <a:srgbClr val="56C1FF"/>
                      </a:gs>
                      <a:gs pos="100000">
                        <a:srgbClr val="0076BA"/>
                      </a:gs>
                    </a:gsLst>
                    <a:lin ang="5400000" scaled="0"/>
                  </a:gradFill>
                </a:defRPr>
              </a:pPr>
              <a:r>
                <a:t>Mail</a:t>
              </a:r>
              <a:r>
                <a:rPr b="0" sz="2000">
                  <a:solidFill>
                    <a:srgbClr val="000000"/>
                  </a:solidFill>
                </a:rPr>
                <a:t> : </a:t>
              </a:r>
              <a:r>
                <a:rPr sz="2000" u="sng">
                  <a:solidFill>
                    <a:srgbClr val="0000FF"/>
                  </a:solidFill>
                  <a:uFill>
                    <a:solidFill>
                      <a:srgbClr val="0000FF"/>
                    </a:solidFill>
                  </a:uFill>
                  <a:hlinkClick r:id="rId5" invalidUrl="" action="" tgtFrame="" tooltip="" history="1" highlightClick="0" endSnd="0"/>
                </a:rPr>
                <a:t>sydaouda87@gmail.com </a:t>
              </a:r>
            </a:p>
          </p:txBody>
        </p:sp>
      </p:grpSp>
      <p:grpSp>
        <p:nvGrpSpPr>
          <p:cNvPr id="500" name="Rectangle"/>
          <p:cNvGrpSpPr/>
          <p:nvPr/>
        </p:nvGrpSpPr>
        <p:grpSpPr>
          <a:xfrm>
            <a:off x="365243" y="53919"/>
            <a:ext cx="14993881" cy="13608162"/>
            <a:chOff x="0" y="0"/>
            <a:chExt cx="14993880" cy="13608161"/>
          </a:xfrm>
        </p:grpSpPr>
        <p:sp>
          <p:nvSpPr>
            <p:cNvPr id="498" name="Rectangle"/>
            <p:cNvSpPr/>
            <p:nvPr/>
          </p:nvSpPr>
          <p:spPr>
            <a:xfrm>
              <a:off x="0" y="0"/>
              <a:ext cx="14993881" cy="13608162"/>
            </a:xfrm>
            <a:prstGeom prst="rect">
              <a:avLst/>
            </a:prstGeom>
            <a:gradFill flip="none" rotWithShape="1">
              <a:gsLst>
                <a:gs pos="0">
                  <a:srgbClr val="D6D6D6">
                    <a:alpha val="25342"/>
                  </a:srgbClr>
                </a:gs>
                <a:gs pos="100000">
                  <a:srgbClr val="FFFFFF">
                    <a:alpha val="25342"/>
                  </a:srgbClr>
                </a:gs>
              </a:gsLst>
              <a:lin ang="10800000" scaled="0"/>
            </a:gradFill>
            <a:ln w="12700" cap="flat">
              <a:noFill/>
              <a:miter lim="400000"/>
            </a:ln>
            <a:effectLst/>
          </p:spPr>
          <p:txBody>
            <a:bodyPr wrap="square" lIns="45718" tIns="45718" rIns="45718" bIns="45718" numCol="1" anchor="ctr">
              <a:noAutofit/>
            </a:bodyPr>
            <a:lstStyle/>
            <a:p>
              <a:pPr>
                <a:defRPr sz="1800">
                  <a:latin typeface="Trebuchet MS"/>
                  <a:ea typeface="Trebuchet MS"/>
                  <a:cs typeface="Trebuchet MS"/>
                  <a:sym typeface="Trebuchet MS"/>
                </a:defRPr>
              </a:pPr>
            </a:p>
          </p:txBody>
        </p:sp>
        <p:sp>
          <p:nvSpPr>
            <p:cNvPr id="499" name="Ressource bibliographique…"/>
            <p:cNvSpPr txBox="1"/>
            <p:nvPr/>
          </p:nvSpPr>
          <p:spPr>
            <a:xfrm>
              <a:off x="0" y="1952160"/>
              <a:ext cx="14993881" cy="97038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p>
              <a:pPr>
                <a:defRPr b="1" sz="2400">
                  <a:latin typeface="Tw Cen MT Condensed Extra Bold"/>
                  <a:ea typeface="Tw Cen MT Condensed Extra Bold"/>
                  <a:cs typeface="Tw Cen MT Condensed Extra Bold"/>
                  <a:sym typeface="Tw Cen MT Condensed Extra Bold"/>
                </a:defRPr>
              </a:pPr>
              <a:r>
                <a:t>Ressource bibliographique</a:t>
              </a:r>
              <a:endParaRPr>
                <a:latin typeface="Trebuchet MS"/>
                <a:ea typeface="Trebuchet MS"/>
                <a:cs typeface="Trebuchet MS"/>
                <a:sym typeface="Trebuchet MS"/>
              </a:endParaRPr>
            </a:p>
            <a:p>
              <a:pPr>
                <a:defRPr b="1" sz="2400">
                  <a:latin typeface="Tw Cen MT Condensed Extra Bold"/>
                  <a:ea typeface="Tw Cen MT Condensed Extra Bold"/>
                  <a:cs typeface="Tw Cen MT Condensed Extra Bold"/>
                  <a:sym typeface="Tw Cen MT Condensed Extra Bold"/>
                </a:defRPr>
              </a:pPr>
            </a:p>
            <a:p>
              <a:pPr>
                <a:defRPr b="1" sz="2400">
                  <a:latin typeface="Tw Cen MT Condensed Extra Bold"/>
                  <a:ea typeface="Tw Cen MT Condensed Extra Bold"/>
                  <a:cs typeface="Tw Cen MT Condensed Extra Bold"/>
                  <a:sym typeface="Tw Cen MT Condensed Extra Bold"/>
                </a:defRPr>
              </a:pPr>
            </a:p>
            <a:p>
              <a:pPr>
                <a:defRPr b="1" sz="2400">
                  <a:latin typeface="Tw Cen MT Condensed Extra Bold"/>
                  <a:ea typeface="Tw Cen MT Condensed Extra Bold"/>
                  <a:cs typeface="Tw Cen MT Condensed Extra Bold"/>
                  <a:sym typeface="Tw Cen MT Condensed Extra Bold"/>
                </a:defRPr>
              </a:pPr>
              <a:r>
                <a:t>Credit risk analytics  measurement techniques, applications, and examples in SAS (Baesens, Bart Roesch, Daniel Scheule, Harald)</a:t>
              </a:r>
            </a:p>
            <a:p>
              <a:pPr>
                <a:defRPr sz="1800">
                  <a:latin typeface="Trebuchet MS"/>
                  <a:ea typeface="Trebuchet MS"/>
                  <a:cs typeface="Trebuchet MS"/>
                  <a:sym typeface="Trebuchet MS"/>
                </a:defRPr>
              </a:pPr>
              <a:r>
                <a:t>- document prêter par un collègue</a:t>
              </a:r>
            </a:p>
            <a:p>
              <a:pPr>
                <a:defRPr b="1" sz="2400">
                  <a:latin typeface="Tw Cen MT Condensed Extra Bold"/>
                  <a:ea typeface="Tw Cen MT Condensed Extra Bold"/>
                  <a:cs typeface="Tw Cen MT Condensed Extra Bold"/>
                  <a:sym typeface="Tw Cen MT Condensed Extra Bold"/>
                </a:defRPr>
              </a:pPr>
            </a:p>
            <a:p>
              <a:pPr>
                <a:defRPr b="1" sz="2400">
                  <a:latin typeface="Tw Cen MT Condensed Extra Bold"/>
                  <a:ea typeface="Tw Cen MT Condensed Extra Bold"/>
                  <a:cs typeface="Tw Cen MT Condensed Extra Bold"/>
                  <a:sym typeface="Tw Cen MT Condensed Extra Bold"/>
                </a:defRPr>
              </a:pPr>
              <a:r>
                <a:t>source base de données </a:t>
              </a:r>
              <a:endParaRPr>
                <a:latin typeface="Trebuchet MS"/>
                <a:ea typeface="Trebuchet MS"/>
                <a:cs typeface="Trebuchet MS"/>
                <a:sym typeface="Trebuchet MS"/>
              </a:endParaRPr>
            </a:p>
            <a:p>
              <a:pPr>
                <a:defRPr sz="1800">
                  <a:latin typeface="Trebuchet MS"/>
                  <a:ea typeface="Trebuchet MS"/>
                  <a:cs typeface="Trebuchet MS"/>
                  <a:sym typeface="Trebuchet MS"/>
                </a:defRPr>
              </a:pPr>
              <a:r>
                <a:t>- url = http://www.creditriskanalytics.net/datasets-private2.html</a:t>
              </a:r>
            </a:p>
            <a:p>
              <a:pPr>
                <a:defRPr sz="1800">
                  <a:latin typeface="Trebuchet MS"/>
                  <a:ea typeface="Trebuchet MS"/>
                  <a:cs typeface="Trebuchet MS"/>
                  <a:sym typeface="Trebuchet MS"/>
                </a:defRPr>
              </a:pPr>
            </a:p>
            <a:p>
              <a:pPr>
                <a:defRPr b="1" sz="2400">
                  <a:latin typeface="Tw Cen MT Condensed Extra Bold"/>
                  <a:ea typeface="Tw Cen MT Condensed Extra Bold"/>
                  <a:cs typeface="Tw Cen MT Condensed Extra Bold"/>
                  <a:sym typeface="Tw Cen MT Condensed Extra Bold"/>
                </a:defRPr>
              </a:pPr>
              <a:r>
                <a:t>source méthode imputation </a:t>
              </a:r>
            </a:p>
            <a:p>
              <a:pPr>
                <a:defRPr sz="1800">
                  <a:latin typeface="Trebuchet MS"/>
                  <a:ea typeface="Trebuchet MS"/>
                  <a:cs typeface="Trebuchet MS"/>
                  <a:sym typeface="Trebuchet MS"/>
                </a:defRPr>
              </a:pPr>
              <a:r>
                <a:t>- url = "http://wp.clubsasquebec.ca/wp-content/uploads/2016/10/NMN_CUSQ112016_MIANALYZE.pdf" </a:t>
              </a:r>
            </a:p>
            <a:p>
              <a:pPr>
                <a:defRPr sz="1800">
                  <a:latin typeface="Trebuchet MS"/>
                  <a:ea typeface="Trebuchet MS"/>
                  <a:cs typeface="Trebuchet MS"/>
                  <a:sym typeface="Trebuchet MS"/>
                </a:defRPr>
              </a:pPr>
            </a:p>
            <a:p>
              <a:pPr>
                <a:defRPr b="1" sz="2400">
                  <a:latin typeface="Tw Cen MT Condensed Extra Bold"/>
                  <a:ea typeface="Tw Cen MT Condensed Extra Bold"/>
                  <a:cs typeface="Tw Cen MT Condensed Extra Bold"/>
                  <a:sym typeface="Tw Cen MT Condensed Extra Bold"/>
                </a:defRPr>
              </a:pPr>
              <a:r>
                <a:t>source learn proc univariate &amp; proc univariate exmeple statment </a:t>
              </a:r>
            </a:p>
            <a:p>
              <a:pPr>
                <a:defRPr sz="1800">
                  <a:latin typeface="Trebuchet MS"/>
                  <a:ea typeface="Trebuchet MS"/>
                  <a:cs typeface="Trebuchet MS"/>
                  <a:sym typeface="Trebuchet MS"/>
                </a:defRPr>
              </a:pPr>
              <a:r>
                <a:t>- url "https://home.csulb.edu/~skim43/SAS/2008_Handout7.pdf" </a:t>
              </a:r>
            </a:p>
            <a:p>
              <a:pPr>
                <a:defRPr sz="1800">
                  <a:latin typeface="Trebuchet MS"/>
                  <a:ea typeface="Trebuchet MS"/>
                  <a:cs typeface="Trebuchet MS"/>
                  <a:sym typeface="Trebuchet MS"/>
                </a:defRPr>
              </a:pPr>
              <a:r>
                <a:t>- url "https://www.lexjansen.com/nesug/nesug07/np/np12.pdf" </a:t>
              </a:r>
            </a:p>
            <a:p>
              <a:pPr>
                <a:defRPr sz="1800">
                  <a:latin typeface="Trebuchet MS"/>
                  <a:ea typeface="Trebuchet MS"/>
                  <a:cs typeface="Trebuchet MS"/>
                  <a:sym typeface="Trebuchet MS"/>
                </a:defRPr>
              </a:pPr>
            </a:p>
            <a:p>
              <a:pPr>
                <a:defRPr b="1" sz="2400">
                  <a:latin typeface="Tw Cen MT Condensed Extra Bold"/>
                  <a:ea typeface="Tw Cen MT Condensed Extra Bold"/>
                  <a:cs typeface="Tw Cen MT Condensed Extra Bold"/>
                  <a:sym typeface="Tw Cen MT Condensed Extra Bold"/>
                </a:defRPr>
              </a:pPr>
              <a:r>
                <a:t>source comprendre le test de KHI-2 </a:t>
              </a:r>
              <a:endParaRPr sz="1800"/>
            </a:p>
            <a:p>
              <a:pPr>
                <a:defRPr sz="1800">
                  <a:latin typeface="Trebuchet MS"/>
                  <a:ea typeface="Trebuchet MS"/>
                  <a:cs typeface="Trebuchet MS"/>
                  <a:sym typeface="Trebuchet MS"/>
                </a:defRPr>
              </a:pPr>
              <a:r>
                <a:t>- url "https://libguides.library.kent.edu/SAS/ChiSquare" </a:t>
              </a:r>
            </a:p>
            <a:p>
              <a:pPr>
                <a:defRPr sz="1800">
                  <a:latin typeface="Trebuchet MS"/>
                  <a:ea typeface="Trebuchet MS"/>
                  <a:cs typeface="Trebuchet MS"/>
                  <a:sym typeface="Trebuchet MS"/>
                </a:defRPr>
              </a:pPr>
            </a:p>
            <a:p>
              <a:pPr>
                <a:defRPr b="1" sz="2400">
                  <a:latin typeface="Tw Cen MT Condensed Extra Bold"/>
                  <a:ea typeface="Tw Cen MT Condensed Extra Bold"/>
                  <a:cs typeface="Tw Cen MT Condensed Extra Bold"/>
                  <a:sym typeface="Tw Cen MT Condensed Extra Bold"/>
                </a:defRPr>
              </a:pPr>
              <a:r>
                <a:t>source to understands how does array worked </a:t>
              </a:r>
              <a:endParaRPr sz="1800"/>
            </a:p>
            <a:p>
              <a:pPr>
                <a:defRPr sz="1800">
                  <a:latin typeface="Trebuchet MS"/>
                  <a:ea typeface="Trebuchet MS"/>
                  <a:cs typeface="Trebuchet MS"/>
                  <a:sym typeface="Trebuchet MS"/>
                </a:defRPr>
              </a:pPr>
              <a:r>
                <a:t>- url "https://www.listendata.com/2016/01/sas-arrays-and-do-loop-made-easy.html" **/</a:t>
              </a:r>
            </a:p>
            <a:p>
              <a:pPr>
                <a:defRPr sz="1800">
                  <a:latin typeface="Trebuchet MS"/>
                  <a:ea typeface="Trebuchet MS"/>
                  <a:cs typeface="Trebuchet MS"/>
                  <a:sym typeface="Trebuchet MS"/>
                </a:defRPr>
              </a:pPr>
            </a:p>
            <a:p>
              <a:pPr>
                <a:defRPr b="1" sz="2400">
                  <a:latin typeface="Tw Cen MT Condensed Extra Bold"/>
                  <a:ea typeface="Tw Cen MT Condensed Extra Bold"/>
                  <a:cs typeface="Tw Cen MT Condensed Extra Bold"/>
                  <a:sym typeface="Tw Cen MT Condensed Extra Bold"/>
                </a:defRPr>
              </a:pPr>
              <a:r>
                <a:t>source understand proc logistic </a:t>
              </a:r>
              <a:endParaRPr sz="1800"/>
            </a:p>
            <a:p>
              <a:pPr>
                <a:defRPr sz="1800">
                  <a:latin typeface="Trebuchet MS"/>
                  <a:ea typeface="Trebuchet MS"/>
                  <a:cs typeface="Trebuchet MS"/>
                  <a:sym typeface="Trebuchet MS"/>
                </a:defRPr>
              </a:pPr>
              <a:r>
                <a:t>- url "https://stats.oarc.ucla.edu/unlinked/sas-logistic/proc-logistic-and-logistic-regression-models/" </a:t>
              </a:r>
            </a:p>
            <a:p>
              <a:pPr>
                <a:defRPr sz="1800">
                  <a:latin typeface="Trebuchet MS"/>
                  <a:ea typeface="Trebuchet MS"/>
                  <a:cs typeface="Trebuchet MS"/>
                  <a:sym typeface="Trebuchet MS"/>
                </a:defRPr>
              </a:pPr>
              <a:r>
                <a:t>- url "https://www.math.wpi.edu/saspdf/stat/chap39.pdf" </a:t>
              </a:r>
            </a:p>
            <a:p>
              <a:pPr>
                <a:defRPr sz="1800">
                  <a:latin typeface="Trebuchet MS"/>
                  <a:ea typeface="Trebuchet MS"/>
                  <a:cs typeface="Trebuchet MS"/>
                  <a:sym typeface="Trebuchet MS"/>
                </a:defRPr>
              </a:pPr>
            </a:p>
            <a:p>
              <a:pPr>
                <a:defRPr b="1" sz="2400">
                  <a:latin typeface="Tw Cen MT Condensed Extra Bold"/>
                  <a:ea typeface="Tw Cen MT Condensed Extra Bold"/>
                  <a:cs typeface="Tw Cen MT Condensed Extra Bold"/>
                  <a:sym typeface="Tw Cen MT Condensed Extra Bold"/>
                </a:defRPr>
              </a:pPr>
              <a:r>
                <a:t>source comprendre le LVT </a:t>
              </a:r>
              <a:endParaRPr sz="1800"/>
            </a:p>
            <a:p>
              <a:pPr>
                <a:defRPr sz="1800">
                  <a:latin typeface="Trebuchet MS"/>
                  <a:ea typeface="Trebuchet MS"/>
                  <a:cs typeface="Trebuchet MS"/>
                  <a:sym typeface="Trebuchet MS"/>
                </a:defRPr>
              </a:pPr>
              <a:r>
                <a:t>- url "https://www.investopedia.com/terms/l/loantovalue.asp" </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write another line here…"/>
          <p:cNvSpPr txBox="1"/>
          <p:nvPr/>
        </p:nvSpPr>
        <p:spPr>
          <a:xfrm>
            <a:off x="170294" y="2278545"/>
            <a:ext cx="12516019" cy="4358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3500"/>
            </a:pPr>
            <a:r>
              <a:t>Origine des données </a:t>
            </a:r>
          </a:p>
          <a:p>
            <a:pPr algn="just">
              <a:defRPr b="1" sz="3500"/>
            </a:pPr>
          </a:p>
          <a:p>
            <a:pPr algn="just">
              <a:defRPr sz="3500">
                <a:latin typeface="Tahoma"/>
                <a:ea typeface="Tahoma"/>
                <a:cs typeface="Tahoma"/>
                <a:sym typeface="Tahoma"/>
              </a:defRPr>
            </a:pPr>
            <a:r>
              <a:t>L'ensemble de données HMEQ rapporte les caractéristiques et les informations sur les impayés pour 5 960 prêts sur valeur domiciliaire. Un prêt sur valeur domiciliaire est un prêt où le débiteur utilise la valeur nette de sa maison comme garantie sous-jacente. L'ensemble de données a les caractéristiques suivantes :</a:t>
            </a:r>
          </a:p>
        </p:txBody>
      </p:sp>
      <p:sp>
        <p:nvSpPr>
          <p:cNvPr id="57" name="Description du jeux de données"/>
          <p:cNvSpPr txBox="1"/>
          <p:nvPr/>
        </p:nvSpPr>
        <p:spPr>
          <a:xfrm>
            <a:off x="2666528" y="379055"/>
            <a:ext cx="11057951" cy="19073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6500">
                <a:latin typeface="Rockwell Bold"/>
                <a:ea typeface="Rockwell Bold"/>
                <a:cs typeface="Rockwell Bold"/>
                <a:sym typeface="Rockwell Bold"/>
              </a:defRPr>
            </a:lvl1pPr>
          </a:lstStyle>
          <a:p>
            <a:pPr/>
            <a:r>
              <a:t>Description du jeu de données</a:t>
            </a:r>
          </a:p>
        </p:txBody>
      </p:sp>
      <p:pic>
        <p:nvPicPr>
          <p:cNvPr id="58" name="2 2" descr="2 2"/>
          <p:cNvPicPr>
            <a:picLocks noChangeAspect="1"/>
          </p:cNvPicPr>
          <p:nvPr/>
        </p:nvPicPr>
        <p:blipFill>
          <a:blip r:embed="rId2">
            <a:extLst/>
          </a:blip>
          <a:stretch>
            <a:fillRect/>
          </a:stretch>
        </p:blipFill>
        <p:spPr>
          <a:xfrm>
            <a:off x="-413274" y="-354581"/>
            <a:ext cx="2783259" cy="2860044"/>
          </a:xfrm>
          <a:prstGeom prst="rect">
            <a:avLst/>
          </a:prstGeom>
          <a:ln w="12700">
            <a:miter lim="400000"/>
          </a:ln>
        </p:spPr>
      </p:pic>
      <p:graphicFrame>
        <p:nvGraphicFramePr>
          <p:cNvPr id="59" name="Tableau"/>
          <p:cNvGraphicFramePr/>
          <p:nvPr/>
        </p:nvGraphicFramePr>
        <p:xfrm>
          <a:off x="12886187" y="1491133"/>
          <a:ext cx="10702688" cy="1183629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96784"/>
                <a:gridCol w="7905904"/>
              </a:tblGrid>
              <a:tr h="556128">
                <a:tc>
                  <a:txBody>
                    <a:bodyPr/>
                    <a:lstStyle/>
                    <a:p>
                      <a:pPr algn="ctr" defTabSz="1828800">
                        <a:defRPr b="0" sz="1800">
                          <a:solidFill>
                            <a:srgbClr val="000000"/>
                          </a:solidFill>
                        </a:defRPr>
                      </a:pPr>
                      <a:r>
                        <a:rPr b="1" sz="3600">
                          <a:solidFill>
                            <a:srgbClr val="FFFFFF"/>
                          </a:solidFill>
                          <a:sym typeface="Helvetica"/>
                        </a:rPr>
                        <a:t>Variables</a:t>
                      </a:r>
                    </a:p>
                  </a:txBody>
                  <a:tcPr marL="0" marR="0" marT="0" marB="0" anchor="ctr" anchorCtr="0" horzOverflow="overflow"/>
                </a:tc>
                <a:tc>
                  <a:txBody>
                    <a:bodyPr/>
                    <a:lstStyle/>
                    <a:p>
                      <a:pPr algn="ctr" defTabSz="1828800">
                        <a:defRPr b="0" sz="1800">
                          <a:solidFill>
                            <a:srgbClr val="000000"/>
                          </a:solidFill>
                        </a:defRPr>
                      </a:pPr>
                      <a:r>
                        <a:rPr b="1" sz="3600">
                          <a:solidFill>
                            <a:srgbClr val="FFFFFF"/>
                          </a:solidFill>
                          <a:sym typeface="Helvetica"/>
                        </a:rPr>
                        <a:t>Description</a:t>
                      </a:r>
                    </a:p>
                  </a:txBody>
                  <a:tcPr marL="0" marR="0" marT="0" marB="0" anchor="ctr" anchorCtr="0" horzOverflow="overflow"/>
                </a:tc>
              </a:tr>
              <a:tr h="1154732">
                <a:tc>
                  <a:txBody>
                    <a:bodyPr/>
                    <a:lstStyle/>
                    <a:p>
                      <a:pPr algn="ctr" defTabSz="1828800">
                        <a:defRPr b="0" sz="1800">
                          <a:solidFill>
                            <a:srgbClr val="000000"/>
                          </a:solidFill>
                        </a:defRPr>
                      </a:pPr>
                      <a:r>
                        <a:rPr b="1" sz="3600">
                          <a:solidFill>
                            <a:srgbClr val="FFFFFF"/>
                          </a:solidFill>
                          <a:sym typeface="Helvetica"/>
                        </a:rPr>
                        <a:t>BAD</a:t>
                      </a:r>
                    </a:p>
                  </a:txBody>
                  <a:tcPr marL="0" marR="0" marT="0" marB="0" anchor="ctr" anchorCtr="0" horzOverflow="overflow"/>
                </a:tc>
                <a:tc>
                  <a:txBody>
                    <a:bodyPr/>
                    <a:lstStyle/>
                    <a:p>
                      <a:pPr algn="l" defTabSz="1828800">
                        <a:defRPr sz="1800"/>
                      </a:pPr>
                      <a:r>
                        <a:rPr sz="2800">
                          <a:sym typeface="Helvetica"/>
                        </a:rPr>
                        <a:t>Est-ce que la personne a remboursé son crédit sans incident (0) ou avec (1)</a:t>
                      </a:r>
                    </a:p>
                  </a:txBody>
                  <a:tcPr marL="0" marR="0" marT="0" marB="0" anchor="ctr" anchorCtr="0" horzOverflow="overflow"/>
                </a:tc>
              </a:tr>
              <a:tr h="752683">
                <a:tc>
                  <a:txBody>
                    <a:bodyPr/>
                    <a:lstStyle/>
                    <a:p>
                      <a:pPr algn="ctr" defTabSz="1828800">
                        <a:defRPr b="0" sz="1800">
                          <a:solidFill>
                            <a:srgbClr val="000000"/>
                          </a:solidFill>
                        </a:defRPr>
                      </a:pPr>
                      <a:r>
                        <a:rPr b="1" sz="3600">
                          <a:solidFill>
                            <a:srgbClr val="FFFFFF"/>
                          </a:solidFill>
                          <a:sym typeface="Helvetica"/>
                        </a:rPr>
                        <a:t>LOAN</a:t>
                      </a:r>
                    </a:p>
                  </a:txBody>
                  <a:tcPr marL="0" marR="0" marT="0" marB="0" anchor="ctr" anchorCtr="0" horzOverflow="overflow"/>
                </a:tc>
                <a:tc>
                  <a:txBody>
                    <a:bodyPr/>
                    <a:lstStyle/>
                    <a:p>
                      <a:pPr algn="l" defTabSz="1828800">
                        <a:defRPr sz="1800"/>
                      </a:pPr>
                      <a:r>
                        <a:rPr sz="2800">
                          <a:sym typeface="Helvetica"/>
                        </a:rPr>
                        <a:t>Montant du prêt demandé</a:t>
                      </a:r>
                    </a:p>
                  </a:txBody>
                  <a:tcPr marL="0" marR="0" marT="0" marB="0" anchor="ctr" anchorCtr="0" horzOverflow="overflow"/>
                </a:tc>
              </a:tr>
              <a:tr h="752683">
                <a:tc>
                  <a:txBody>
                    <a:bodyPr/>
                    <a:lstStyle/>
                    <a:p>
                      <a:pPr algn="ctr" defTabSz="1828800">
                        <a:defRPr b="0" sz="1800">
                          <a:solidFill>
                            <a:srgbClr val="000000"/>
                          </a:solidFill>
                        </a:defRPr>
                      </a:pPr>
                      <a:r>
                        <a:rPr b="1" sz="3600">
                          <a:solidFill>
                            <a:srgbClr val="FFFFFF"/>
                          </a:solidFill>
                          <a:sym typeface="Helvetica"/>
                        </a:rPr>
                        <a:t>MORTDUE</a:t>
                      </a:r>
                    </a:p>
                  </a:txBody>
                  <a:tcPr marL="0" marR="0" marT="0" marB="0" anchor="ctr" anchorCtr="0" horzOverflow="overflow"/>
                </a:tc>
                <a:tc>
                  <a:txBody>
                    <a:bodyPr/>
                    <a:lstStyle/>
                    <a:p>
                      <a:pPr algn="l" defTabSz="1828800">
                        <a:defRPr sz="1800"/>
                      </a:pPr>
                      <a:r>
                        <a:rPr sz="2800">
                          <a:sym typeface="Helvetica"/>
                        </a:rPr>
                        <a:t>Montant de l’hypothèque</a:t>
                      </a:r>
                    </a:p>
                  </a:txBody>
                  <a:tcPr marL="0" marR="0" marT="0" marB="0" anchor="ctr" anchorCtr="0" horzOverflow="overflow"/>
                </a:tc>
              </a:tr>
              <a:tr h="752683">
                <a:tc>
                  <a:txBody>
                    <a:bodyPr/>
                    <a:lstStyle/>
                    <a:p>
                      <a:pPr algn="ctr" defTabSz="1828800">
                        <a:defRPr b="0" sz="1800">
                          <a:solidFill>
                            <a:srgbClr val="000000"/>
                          </a:solidFill>
                        </a:defRPr>
                      </a:pPr>
                      <a:r>
                        <a:rPr b="1" sz="3600">
                          <a:solidFill>
                            <a:srgbClr val="FFFFFF"/>
                          </a:solidFill>
                          <a:sym typeface="Helvetica"/>
                        </a:rPr>
                        <a:t>VALUE</a:t>
                      </a:r>
                    </a:p>
                  </a:txBody>
                  <a:tcPr marL="0" marR="0" marT="0" marB="0" anchor="ctr" anchorCtr="0" horzOverflow="overflow"/>
                </a:tc>
                <a:tc>
                  <a:txBody>
                    <a:bodyPr/>
                    <a:lstStyle/>
                    <a:p>
                      <a:pPr algn="l" defTabSz="1828800">
                        <a:defRPr sz="1800"/>
                      </a:pPr>
                      <a:r>
                        <a:rPr sz="2800">
                          <a:sym typeface="Helvetica"/>
                        </a:rPr>
                        <a:t>Valeur de la propriété</a:t>
                      </a:r>
                    </a:p>
                  </a:txBody>
                  <a:tcPr marL="0" marR="0" marT="0" marB="0" anchor="ctr" anchorCtr="0" horzOverflow="overflow"/>
                </a:tc>
              </a:tr>
              <a:tr h="752683">
                <a:tc>
                  <a:txBody>
                    <a:bodyPr/>
                    <a:lstStyle/>
                    <a:p>
                      <a:pPr algn="ctr" defTabSz="1828800">
                        <a:defRPr b="0" sz="1800">
                          <a:solidFill>
                            <a:srgbClr val="000000"/>
                          </a:solidFill>
                        </a:defRPr>
                      </a:pPr>
                      <a:r>
                        <a:rPr b="1" sz="3600">
                          <a:solidFill>
                            <a:srgbClr val="FFFFFF"/>
                          </a:solidFill>
                          <a:sym typeface="Helvetica"/>
                        </a:rPr>
                        <a:t>REASON</a:t>
                      </a:r>
                    </a:p>
                  </a:txBody>
                  <a:tcPr marL="0" marR="0" marT="0" marB="0" anchor="ctr" anchorCtr="0" horzOverflow="overflow"/>
                </a:tc>
                <a:tc>
                  <a:txBody>
                    <a:bodyPr/>
                    <a:lstStyle/>
                    <a:p>
                      <a:pPr algn="l" defTabSz="1828800">
                        <a:defRPr sz="1800"/>
                      </a:pPr>
                      <a:r>
                        <a:rPr sz="2800">
                          <a:sym typeface="Helvetica"/>
                        </a:rPr>
                        <a:t>Motif du prêt</a:t>
                      </a:r>
                    </a:p>
                  </a:txBody>
                  <a:tcPr marL="0" marR="0" marT="0" marB="0" anchor="ctr" anchorCtr="0" horzOverflow="overflow"/>
                </a:tc>
              </a:tr>
              <a:tr h="752683">
                <a:tc>
                  <a:txBody>
                    <a:bodyPr/>
                    <a:lstStyle/>
                    <a:p>
                      <a:pPr algn="ctr" defTabSz="1828800">
                        <a:defRPr b="0" sz="1800">
                          <a:solidFill>
                            <a:srgbClr val="000000"/>
                          </a:solidFill>
                        </a:defRPr>
                      </a:pPr>
                      <a:r>
                        <a:rPr b="1" sz="3600">
                          <a:solidFill>
                            <a:srgbClr val="FFFFFF"/>
                          </a:solidFill>
                          <a:sym typeface="Helvetica"/>
                        </a:rPr>
                        <a:t>JOB</a:t>
                      </a:r>
                    </a:p>
                  </a:txBody>
                  <a:tcPr marL="0" marR="0" marT="0" marB="0" anchor="ctr" anchorCtr="0" horzOverflow="overflow"/>
                </a:tc>
                <a:tc>
                  <a:txBody>
                    <a:bodyPr/>
                    <a:lstStyle/>
                    <a:p>
                      <a:pPr algn="l" defTabSz="1828800">
                        <a:defRPr sz="2800">
                          <a:sym typeface="Helvetica"/>
                        </a:defRPr>
                      </a:pPr>
                      <a:r>
                        <a:t>Travail du </a:t>
                      </a:r>
                      <a:r>
                        <a:t>demandeur</a:t>
                      </a:r>
                    </a:p>
                  </a:txBody>
                  <a:tcPr marL="0" marR="0" marT="0" marB="0" anchor="ctr" anchorCtr="0" horzOverflow="overflow"/>
                </a:tc>
              </a:tr>
              <a:tr h="993357">
                <a:tc>
                  <a:txBody>
                    <a:bodyPr/>
                    <a:lstStyle/>
                    <a:p>
                      <a:pPr algn="ctr" defTabSz="1828800">
                        <a:defRPr b="0" sz="1800">
                          <a:solidFill>
                            <a:srgbClr val="000000"/>
                          </a:solidFill>
                        </a:defRPr>
                      </a:pPr>
                      <a:r>
                        <a:rPr b="1" sz="3600">
                          <a:solidFill>
                            <a:srgbClr val="FFFFFF"/>
                          </a:solidFill>
                          <a:sym typeface="Helvetica"/>
                        </a:rPr>
                        <a:t>YOJ</a:t>
                      </a:r>
                    </a:p>
                  </a:txBody>
                  <a:tcPr marL="0" marR="0" marT="0" marB="0" anchor="ctr" anchorCtr="0" horzOverflow="overflow"/>
                </a:tc>
                <a:tc>
                  <a:txBody>
                    <a:bodyPr/>
                    <a:lstStyle/>
                    <a:p>
                      <a:pPr algn="l" defTabSz="1828800">
                        <a:defRPr sz="1800"/>
                      </a:pPr>
                      <a:r>
                        <a:rPr sz="2800">
                          <a:sym typeface="Helvetica"/>
                        </a:rPr>
                        <a:t>Nombre d’années dans le présent travail</a:t>
                      </a:r>
                    </a:p>
                  </a:txBody>
                  <a:tcPr marL="0" marR="0" marT="0" marB="0" anchor="ctr" anchorCtr="0" horzOverflow="overflow"/>
                </a:tc>
              </a:tr>
              <a:tr h="752683">
                <a:tc>
                  <a:txBody>
                    <a:bodyPr/>
                    <a:lstStyle/>
                    <a:p>
                      <a:pPr algn="ctr" defTabSz="1828800">
                        <a:defRPr b="0" sz="1800">
                          <a:solidFill>
                            <a:srgbClr val="000000"/>
                          </a:solidFill>
                        </a:defRPr>
                      </a:pPr>
                      <a:r>
                        <a:rPr b="1" sz="3600">
                          <a:solidFill>
                            <a:srgbClr val="FFFFFF"/>
                          </a:solidFill>
                          <a:sym typeface="Helvetica"/>
                        </a:rPr>
                        <a:t>DEROG </a:t>
                      </a:r>
                    </a:p>
                  </a:txBody>
                  <a:tcPr marL="0" marR="0" marT="0" marB="0" anchor="ctr" anchorCtr="0" horzOverflow="overflow"/>
                </a:tc>
                <a:tc>
                  <a:txBody>
                    <a:bodyPr/>
                    <a:lstStyle/>
                    <a:p>
                      <a:pPr algn="l" defTabSz="1828800">
                        <a:defRPr sz="1800"/>
                      </a:pPr>
                      <a:r>
                        <a:rPr sz="2800">
                          <a:sym typeface="Helvetica"/>
                        </a:rPr>
                        <a:t>Nombre de dérogations</a:t>
                      </a:r>
                    </a:p>
                  </a:txBody>
                  <a:tcPr marL="0" marR="0" marT="0" marB="0" anchor="ctr" anchorCtr="0" horzOverflow="overflow"/>
                </a:tc>
              </a:tr>
              <a:tr h="752683">
                <a:tc>
                  <a:txBody>
                    <a:bodyPr/>
                    <a:lstStyle/>
                    <a:p>
                      <a:pPr algn="ctr" defTabSz="1828800">
                        <a:defRPr b="0" sz="1800">
                          <a:solidFill>
                            <a:srgbClr val="000000"/>
                          </a:solidFill>
                        </a:defRPr>
                      </a:pPr>
                      <a:r>
                        <a:rPr b="1" sz="3600">
                          <a:solidFill>
                            <a:srgbClr val="FFFFFF"/>
                          </a:solidFill>
                          <a:sym typeface="Helvetica"/>
                        </a:rPr>
                        <a:t>DELINQ </a:t>
                      </a:r>
                    </a:p>
                  </a:txBody>
                  <a:tcPr marL="0" marR="0" marT="0" marB="0" anchor="ctr" anchorCtr="0" horzOverflow="overflow"/>
                </a:tc>
                <a:tc>
                  <a:txBody>
                    <a:bodyPr/>
                    <a:lstStyle/>
                    <a:p>
                      <a:pPr algn="l" defTabSz="1828800">
                        <a:defRPr sz="1800"/>
                      </a:pPr>
                      <a:r>
                        <a:rPr sz="2800">
                          <a:sym typeface="Helvetica"/>
                        </a:rPr>
                        <a:t>Nombre de litiges</a:t>
                      </a:r>
                    </a:p>
                  </a:txBody>
                  <a:tcPr marL="0" marR="0" marT="0" marB="0" anchor="ctr" anchorCtr="0" horzOverflow="overflow"/>
                </a:tc>
              </a:tr>
              <a:tr h="993357">
                <a:tc>
                  <a:txBody>
                    <a:bodyPr/>
                    <a:lstStyle/>
                    <a:p>
                      <a:pPr algn="ctr" defTabSz="1828800">
                        <a:defRPr b="0" sz="1800">
                          <a:solidFill>
                            <a:srgbClr val="000000"/>
                          </a:solidFill>
                        </a:defRPr>
                      </a:pPr>
                      <a:r>
                        <a:rPr b="1" sz="3600">
                          <a:solidFill>
                            <a:srgbClr val="FFFFFF"/>
                          </a:solidFill>
                          <a:sym typeface="Helvetica"/>
                        </a:rPr>
                        <a:t>CLAGE </a:t>
                      </a:r>
                    </a:p>
                  </a:txBody>
                  <a:tcPr marL="0" marR="0" marT="0" marB="0" anchor="ctr" anchorCtr="0" horzOverflow="overflow"/>
                </a:tc>
                <a:tc>
                  <a:txBody>
                    <a:bodyPr/>
                    <a:lstStyle/>
                    <a:p>
                      <a:pPr algn="l" defTabSz="1828800">
                        <a:defRPr sz="1800"/>
                      </a:pPr>
                      <a:r>
                        <a:rPr sz="2800">
                          <a:sym typeface="Helvetica"/>
                        </a:rPr>
                        <a:t>Âge de la plus ancienne affaire en mois</a:t>
                      </a:r>
                    </a:p>
                  </a:txBody>
                  <a:tcPr marL="0" marR="0" marT="0" marB="0" anchor="ctr" anchorCtr="0" horzOverflow="overflow"/>
                </a:tc>
              </a:tr>
              <a:tr h="993357">
                <a:tc>
                  <a:txBody>
                    <a:bodyPr/>
                    <a:lstStyle/>
                    <a:p>
                      <a:pPr algn="ctr" defTabSz="1828800">
                        <a:defRPr b="0" sz="1800">
                          <a:solidFill>
                            <a:srgbClr val="000000"/>
                          </a:solidFill>
                        </a:defRPr>
                      </a:pPr>
                      <a:r>
                        <a:rPr b="1" sz="3600">
                          <a:solidFill>
                            <a:srgbClr val="FFFFFF"/>
                          </a:solidFill>
                          <a:sym typeface="Helvetica"/>
                        </a:rPr>
                        <a:t>NINQ </a:t>
                      </a:r>
                    </a:p>
                  </a:txBody>
                  <a:tcPr marL="0" marR="0" marT="0" marB="0" anchor="ctr" anchorCtr="0" horzOverflow="overflow"/>
                </a:tc>
                <a:tc>
                  <a:txBody>
                    <a:bodyPr/>
                    <a:lstStyle/>
                    <a:p>
                      <a:pPr algn="l" defTabSz="1828800">
                        <a:defRPr sz="1800"/>
                      </a:pPr>
                      <a:r>
                        <a:rPr sz="2800">
                          <a:sym typeface="Helvetica"/>
                        </a:rPr>
                        <a:t>Nombre de demandes récentes de crédit</a:t>
                      </a:r>
                    </a:p>
                  </a:txBody>
                  <a:tcPr marL="0" marR="0" marT="0" marB="0" anchor="ctr" anchorCtr="0" horzOverflow="overflow"/>
                </a:tc>
              </a:tr>
              <a:tr h="834164">
                <a:tc>
                  <a:txBody>
                    <a:bodyPr/>
                    <a:lstStyle/>
                    <a:p>
                      <a:pPr algn="ctr" defTabSz="1828800">
                        <a:defRPr b="0" sz="1800">
                          <a:solidFill>
                            <a:srgbClr val="000000"/>
                          </a:solidFill>
                        </a:defRPr>
                      </a:pPr>
                      <a:r>
                        <a:rPr b="1" sz="3600">
                          <a:solidFill>
                            <a:srgbClr val="FFFFFF"/>
                          </a:solidFill>
                          <a:sym typeface="Helvetica"/>
                        </a:rPr>
                        <a:t>CLNO</a:t>
                      </a:r>
                    </a:p>
                  </a:txBody>
                  <a:tcPr marL="0" marR="0" marT="0" marB="0" anchor="ctr" anchorCtr="0" horzOverflow="overflow"/>
                </a:tc>
                <a:tc>
                  <a:txBody>
                    <a:bodyPr/>
                    <a:lstStyle/>
                    <a:p>
                      <a:pPr algn="l" defTabSz="1828800">
                        <a:defRPr sz="1800"/>
                      </a:pPr>
                      <a:r>
                        <a:rPr sz="2800">
                          <a:sym typeface="Helvetica"/>
                        </a:rPr>
                        <a:t>Nombre de produit du client dans la banque</a:t>
                      </a:r>
                    </a:p>
                  </a:txBody>
                  <a:tcPr marL="0" marR="0" marT="0" marB="0" anchor="ctr" anchorCtr="0" horzOverflow="overflow"/>
                </a:tc>
              </a:tr>
              <a:tr h="1042416">
                <a:tc>
                  <a:txBody>
                    <a:bodyPr/>
                    <a:lstStyle/>
                    <a:p>
                      <a:pPr algn="ctr" defTabSz="1828800">
                        <a:defRPr b="0" sz="1800">
                          <a:solidFill>
                            <a:srgbClr val="000000"/>
                          </a:solidFill>
                        </a:defRPr>
                      </a:pPr>
                      <a:r>
                        <a:rPr b="1" sz="3600">
                          <a:solidFill>
                            <a:srgbClr val="FFFFFF"/>
                          </a:solidFill>
                          <a:sym typeface="Helvetica"/>
                        </a:rPr>
                        <a:t>DEBTINC</a:t>
                      </a:r>
                    </a:p>
                  </a:txBody>
                  <a:tcPr marL="0" marR="0" marT="0" marB="0" anchor="ctr" anchorCtr="0" horzOverflow="overflow"/>
                </a:tc>
                <a:tc>
                  <a:txBody>
                    <a:bodyPr/>
                    <a:lstStyle/>
                    <a:p>
                      <a:pPr algn="l" defTabSz="1828800">
                        <a:defRPr sz="1800"/>
                      </a:pPr>
                      <a:r>
                        <a:rPr sz="2800">
                          <a:sym typeface="Helvetica"/>
                        </a:rPr>
                        <a:t>Ratio dette sur revenu</a:t>
                      </a:r>
                    </a:p>
                  </a:txBody>
                  <a:tcPr marL="0" marR="0" marT="0" marB="0" anchor="ctr" anchorCtr="0" horzOverflow="overflow"/>
                </a:tc>
              </a:tr>
            </a:tbl>
          </a:graphicData>
        </a:graphic>
      </p:graphicFrame>
      <p:sp>
        <p:nvSpPr>
          <p:cNvPr id="60" name="write another line here…"/>
          <p:cNvSpPr txBox="1"/>
          <p:nvPr/>
        </p:nvSpPr>
        <p:spPr>
          <a:xfrm>
            <a:off x="15703824" y="556853"/>
            <a:ext cx="6579708" cy="523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sz="2800">
                <a:solidFill>
                  <a:srgbClr val="005180"/>
                </a:solidFill>
              </a:defRPr>
            </a:pPr>
            <a:r>
              <a:t>Table</a:t>
            </a:r>
            <a:r>
              <a:rPr sz="2400"/>
              <a:t> 1</a:t>
            </a:r>
            <a:r>
              <a:rPr sz="2400">
                <a:solidFill>
                  <a:srgbClr val="000000"/>
                </a:solidFill>
              </a:rPr>
              <a:t> : </a:t>
            </a:r>
            <a:r>
              <a:rPr i="1" sz="2400">
                <a:solidFill>
                  <a:srgbClr val="000000"/>
                </a:solidFill>
              </a:rPr>
              <a:t>Tableau descriptif des variables</a:t>
            </a:r>
          </a:p>
        </p:txBody>
      </p:sp>
      <p:sp>
        <p:nvSpPr>
          <p:cNvPr id="61" name="write another line here…"/>
          <p:cNvSpPr txBox="1"/>
          <p:nvPr/>
        </p:nvSpPr>
        <p:spPr>
          <a:xfrm>
            <a:off x="172265" y="6718196"/>
            <a:ext cx="12658417" cy="2225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3500"/>
            </a:pPr>
            <a:r>
              <a:t>Catégorisation des variables</a:t>
            </a:r>
          </a:p>
          <a:p>
            <a:pPr algn="just">
              <a:defRPr b="1" sz="3500"/>
            </a:pPr>
          </a:p>
          <a:p>
            <a:pPr algn="just">
              <a:defRPr sz="3500">
                <a:latin typeface="Tahoma"/>
                <a:ea typeface="Tahoma"/>
                <a:cs typeface="Tahoma"/>
                <a:sym typeface="Tahoma"/>
              </a:defRPr>
            </a:pPr>
            <a:r>
              <a:t>Les caractéristiques recueillir peuvent être regrouper en 2 grands groupes à savoir :</a:t>
            </a:r>
          </a:p>
        </p:txBody>
      </p:sp>
      <p:sp>
        <p:nvSpPr>
          <p:cNvPr id="62" name="write another line here…"/>
          <p:cNvSpPr txBox="1"/>
          <p:nvPr/>
        </p:nvSpPr>
        <p:spPr>
          <a:xfrm>
            <a:off x="214231" y="9104138"/>
            <a:ext cx="12574485" cy="2072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522514" indent="-522514" algn="just">
              <a:buSzPct val="100000"/>
              <a:buFont typeface="Tahoma"/>
              <a:buChar char="❑"/>
              <a:defRPr sz="3200">
                <a:latin typeface="Tahoma"/>
                <a:ea typeface="Tahoma"/>
                <a:cs typeface="Tahoma"/>
                <a:sym typeface="Tahoma"/>
              </a:defRPr>
            </a:pPr>
            <a:r>
              <a:t>Les variables social</a:t>
            </a:r>
          </a:p>
          <a:p>
            <a:pPr algn="just">
              <a:defRPr sz="3200">
                <a:latin typeface="Tahoma"/>
                <a:ea typeface="Tahoma"/>
                <a:cs typeface="Tahoma"/>
                <a:sym typeface="Tahoma"/>
              </a:defRPr>
            </a:pPr>
            <a:r>
              <a:t>Il s’agit de l’ensemble des variable qui renseigne sur le caractéristiques social du client, il s’agit dans notre cas de : JOB, YOJ, DEBTINC &amp; VALUE</a:t>
            </a:r>
          </a:p>
        </p:txBody>
      </p:sp>
      <p:sp>
        <p:nvSpPr>
          <p:cNvPr id="63" name="write another line here…"/>
          <p:cNvSpPr txBox="1"/>
          <p:nvPr/>
        </p:nvSpPr>
        <p:spPr>
          <a:xfrm>
            <a:off x="204290" y="11231343"/>
            <a:ext cx="12409053" cy="2072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522514" indent="-522514" algn="just">
              <a:buSzPct val="100000"/>
              <a:buFont typeface="Tahoma"/>
              <a:buChar char="❑"/>
              <a:defRPr sz="3200">
                <a:latin typeface="Tahoma"/>
                <a:ea typeface="Tahoma"/>
                <a:cs typeface="Tahoma"/>
                <a:sym typeface="Tahoma"/>
              </a:defRPr>
            </a:pPr>
            <a:r>
              <a:t>Les variables comportementale</a:t>
            </a:r>
          </a:p>
          <a:p>
            <a:pPr algn="just">
              <a:defRPr sz="3200">
                <a:latin typeface="Tahoma"/>
                <a:ea typeface="Tahoma"/>
                <a:cs typeface="Tahoma"/>
                <a:sym typeface="Tahoma"/>
              </a:defRPr>
            </a:pPr>
            <a:r>
              <a:t>Il s’agit de l’ensemble des variable qui renseigne sur le comportement de crédit du client, il s’agit dans notre cas de : BAD, LOAN, MORTDUE, CLNO, NINQ, CLAGE, DELINQ, DEROG, REASON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Entrepreneurial activities differ substantially depending on the type of organization and creativity involved. Entrepreneurship ranges in scale from solo. Entrepreneurial activities differ substantially depending on the type of organization."/>
          <p:cNvSpPr txBox="1"/>
          <p:nvPr/>
        </p:nvSpPr>
        <p:spPr>
          <a:xfrm>
            <a:off x="2823778" y="1979951"/>
            <a:ext cx="14581046" cy="2275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Tahoma"/>
                <a:ea typeface="Tahoma"/>
                <a:cs typeface="Tahoma"/>
                <a:sym typeface="Tahoma"/>
              </a:defRPr>
            </a:lvl1pPr>
          </a:lstStyle>
          <a:p>
            <a:pPr/>
            <a:r>
              <a:t>Dans cette partie de notre projet on va commencer à manipuler notre base de données, premièrement on va exposer les types de variables que notre base comporte, ensuite on procédera à une analyse du jeu de données à savoir une analyse univarié, bivariée et enfin multivariée .</a:t>
            </a:r>
          </a:p>
        </p:txBody>
      </p:sp>
      <p:sp>
        <p:nvSpPr>
          <p:cNvPr id="66" name="target and market"/>
          <p:cNvSpPr txBox="1"/>
          <p:nvPr/>
        </p:nvSpPr>
        <p:spPr>
          <a:xfrm>
            <a:off x="2992084" y="989717"/>
            <a:ext cx="9093945" cy="9167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500">
                <a:latin typeface="Rockwell Bold"/>
                <a:ea typeface="Rockwell Bold"/>
                <a:cs typeface="Rockwell Bold"/>
                <a:sym typeface="Rockwell Bold"/>
              </a:defRPr>
            </a:lvl1pPr>
          </a:lstStyle>
          <a:p>
            <a:pPr/>
            <a:r>
              <a:t>Analyse Exploratoire</a:t>
            </a:r>
          </a:p>
        </p:txBody>
      </p:sp>
      <p:sp>
        <p:nvSpPr>
          <p:cNvPr id="67"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13060762" y="7515331"/>
            <a:ext cx="10877061" cy="59105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lgn="just" defTabSz="1828431">
              <a:spcBef>
                <a:spcPts val="2000"/>
              </a:spcBef>
              <a:defRPr sz="3400">
                <a:latin typeface="Tahoma"/>
                <a:ea typeface="Tahoma"/>
                <a:cs typeface="Tahoma"/>
                <a:sym typeface="Tahoma"/>
              </a:defRPr>
            </a:lvl1pPr>
          </a:lstStyle>
          <a:p>
            <a:pPr/>
            <a:r>
              <a:t>La targette de cette analyse est la variable BAD qui renseigne sur l’état de solvabilité du client, il s’agit d’une variable dichotomique qui prends la valeur 1 en cas de défaut et la valeur 0 sinon. Sa distribution statistique et graphique montre que 80% des client ne présente pas de risque de défaut contre 20% qui présente un risque de défaut. Cette distribution asymétrique de la target traduit un déséquilibre des classe nous devrons potentiellement traité si besoin pour être plus efficace dans la construction de notre modèle de score. </a:t>
            </a:r>
          </a:p>
        </p:txBody>
      </p:sp>
      <p:sp>
        <p:nvSpPr>
          <p:cNvPr id="68" name="target"/>
          <p:cNvSpPr txBox="1"/>
          <p:nvPr/>
        </p:nvSpPr>
        <p:spPr>
          <a:xfrm>
            <a:off x="1281640" y="4849571"/>
            <a:ext cx="3410159" cy="716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b="1">
                <a:latin typeface="Trebuchet MS"/>
                <a:ea typeface="Trebuchet MS"/>
                <a:cs typeface="Trebuchet MS"/>
                <a:sym typeface="Trebuchet MS"/>
              </a:defRPr>
            </a:lvl1pPr>
          </a:lstStyle>
          <a:p>
            <a:pPr/>
            <a:r>
              <a:t>Variable cible</a:t>
            </a:r>
          </a:p>
        </p:txBody>
      </p:sp>
      <p:pic>
        <p:nvPicPr>
          <p:cNvPr id="69" name="Image 1" descr="Image 1"/>
          <p:cNvPicPr>
            <a:picLocks noChangeAspect="1"/>
          </p:cNvPicPr>
          <p:nvPr/>
        </p:nvPicPr>
        <p:blipFill>
          <a:blip r:embed="rId2">
            <a:extLst/>
          </a:blip>
          <a:stretch>
            <a:fillRect/>
          </a:stretch>
        </p:blipFill>
        <p:spPr>
          <a:xfrm>
            <a:off x="1281639" y="6239576"/>
            <a:ext cx="9457795" cy="6840002"/>
          </a:xfrm>
          <a:prstGeom prst="rect">
            <a:avLst/>
          </a:prstGeom>
          <a:ln w="12700">
            <a:miter lim="400000"/>
          </a:ln>
        </p:spPr>
      </p:pic>
      <p:pic>
        <p:nvPicPr>
          <p:cNvPr id="70" name="Image 3" descr="Image 3"/>
          <p:cNvPicPr>
            <a:picLocks noChangeAspect="1"/>
          </p:cNvPicPr>
          <p:nvPr/>
        </p:nvPicPr>
        <p:blipFill>
          <a:blip r:embed="rId3">
            <a:extLst/>
          </a:blip>
          <a:stretch>
            <a:fillRect/>
          </a:stretch>
        </p:blipFill>
        <p:spPr>
          <a:xfrm>
            <a:off x="12921112" y="4851496"/>
            <a:ext cx="10158553" cy="2592002"/>
          </a:xfrm>
          <a:prstGeom prst="rect">
            <a:avLst/>
          </a:prstGeom>
          <a:ln w="12700">
            <a:miter lim="400000"/>
          </a:ln>
        </p:spPr>
      </p:pic>
      <p:pic>
        <p:nvPicPr>
          <p:cNvPr id="71" name="3 3" descr="3 3"/>
          <p:cNvPicPr>
            <a:picLocks noChangeAspect="0"/>
          </p:cNvPicPr>
          <p:nvPr/>
        </p:nvPicPr>
        <p:blipFill>
          <a:blip r:embed="rId4">
            <a:extLst/>
          </a:blip>
          <a:stretch>
            <a:fillRect/>
          </a:stretch>
        </p:blipFill>
        <p:spPr>
          <a:xfrm>
            <a:off x="-312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71"/>
                                        </p:tgtEl>
                                        <p:attrNameLst>
                                          <p:attrName>style.visibility</p:attrName>
                                        </p:attrNameLst>
                                      </p:cBhvr>
                                      <p:to>
                                        <p:strVal val="visible"/>
                                      </p:to>
                                    </p:set>
                                    <p:anim calcmode="lin" valueType="num">
                                      <p:cBhvr>
                                        <p:cTn id="7" dur="1000" fill="hold"/>
                                        <p:tgtEl>
                                          <p:spTgt spid="71"/>
                                        </p:tgtEl>
                                        <p:attrNameLst>
                                          <p:attrName>ppt_x</p:attrName>
                                        </p:attrNameLst>
                                      </p:cBhvr>
                                      <p:tavLst>
                                        <p:tav tm="0">
                                          <p:val>
                                            <p:strVal val="#ppt_x"/>
                                          </p:val>
                                        </p:tav>
                                        <p:tav tm="100000">
                                          <p:val>
                                            <p:strVal val="#ppt_x"/>
                                          </p:val>
                                        </p:tav>
                                      </p:tavLst>
                                    </p:anim>
                                    <p:anim calcmode="lin" valueType="num">
                                      <p:cBhvr>
                                        <p:cTn id="8" dur="1000" fill="hold"/>
                                        <p:tgtEl>
                                          <p:spTgt spid="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14406491" y="2209036"/>
            <a:ext cx="9879253" cy="41452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spcBef>
                <a:spcPts val="2000"/>
              </a:spcBef>
              <a:defRPr sz="3200">
                <a:latin typeface="Tahoma"/>
                <a:ea typeface="Tahoma"/>
                <a:cs typeface="Tahoma"/>
                <a:sym typeface="Tahoma"/>
              </a:defRPr>
            </a:lvl1pPr>
          </a:lstStyle>
          <a:p>
            <a:pPr/>
            <a:r>
              <a:t>La variable MORTDUE qui renseigne sur  montant de l’hypothèque présente une distribution asymétrique à gauche avec un étalement vers la droite caractéristique d’une forte dispersion de la variable à en juger la valeur du coefficient de covariation (60% &gt; 50%). La moyenne est de 73760.82 avec 50% des client ayant un montant d’hypothèque inférieur à 65019.</a:t>
            </a:r>
          </a:p>
        </p:txBody>
      </p:sp>
      <p:sp>
        <p:nvSpPr>
          <p:cNvPr id="74" name="target"/>
          <p:cNvSpPr txBox="1"/>
          <p:nvPr/>
        </p:nvSpPr>
        <p:spPr>
          <a:xfrm>
            <a:off x="2911655" y="33513"/>
            <a:ext cx="5576363" cy="9194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lnSpc>
                <a:spcPct val="140000"/>
              </a:lnSpc>
              <a:spcBef>
                <a:spcPts val="2000"/>
              </a:spcBef>
              <a:defRPr sz="4800"/>
            </a:lvl1pPr>
          </a:lstStyle>
          <a:p>
            <a:pPr/>
            <a:r>
              <a:t>Variable explicative</a:t>
            </a:r>
          </a:p>
        </p:txBody>
      </p:sp>
      <p:pic>
        <p:nvPicPr>
          <p:cNvPr id="75" name="2 2" descr="2 2"/>
          <p:cNvPicPr>
            <a:picLocks noChangeAspect="1"/>
          </p:cNvPicPr>
          <p:nvPr/>
        </p:nvPicPr>
        <p:blipFill>
          <a:blip r:embed="rId2">
            <a:extLst/>
          </a:blip>
          <a:stretch>
            <a:fillRect/>
          </a:stretch>
        </p:blipFill>
        <p:spPr>
          <a:xfrm>
            <a:off x="-413274" y="-354581"/>
            <a:ext cx="2783259" cy="2860044"/>
          </a:xfrm>
          <a:prstGeom prst="rect">
            <a:avLst/>
          </a:prstGeom>
          <a:ln w="12700">
            <a:miter lim="400000"/>
          </a:ln>
        </p:spPr>
      </p:pic>
      <p:pic>
        <p:nvPicPr>
          <p:cNvPr id="76" name="Image 1" descr="Image 1"/>
          <p:cNvPicPr>
            <a:picLocks noChangeAspect="1"/>
          </p:cNvPicPr>
          <p:nvPr/>
        </p:nvPicPr>
        <p:blipFill>
          <a:blip r:embed="rId3">
            <a:extLst/>
          </a:blip>
          <a:stretch>
            <a:fillRect/>
          </a:stretch>
        </p:blipFill>
        <p:spPr>
          <a:xfrm>
            <a:off x="2873555" y="891818"/>
            <a:ext cx="10080003" cy="7290001"/>
          </a:xfrm>
          <a:prstGeom prst="rect">
            <a:avLst/>
          </a:prstGeom>
          <a:ln w="12700">
            <a:miter lim="400000"/>
          </a:ln>
        </p:spPr>
      </p:pic>
      <p:pic>
        <p:nvPicPr>
          <p:cNvPr id="77" name="Image 6" descr="Image 6"/>
          <p:cNvPicPr>
            <a:picLocks noChangeAspect="1"/>
          </p:cNvPicPr>
          <p:nvPr/>
        </p:nvPicPr>
        <p:blipFill>
          <a:blip r:embed="rId4">
            <a:extLst/>
          </a:blip>
          <a:stretch>
            <a:fillRect/>
          </a:stretch>
        </p:blipFill>
        <p:spPr>
          <a:xfrm>
            <a:off x="14306117" y="6400076"/>
            <a:ext cx="10080002" cy="7290012"/>
          </a:xfrm>
          <a:prstGeom prst="rect">
            <a:avLst/>
          </a:prstGeom>
          <a:ln w="12700">
            <a:miter lim="400000"/>
          </a:ln>
        </p:spPr>
      </p:pic>
      <p:pic>
        <p:nvPicPr>
          <p:cNvPr id="78" name="Image 2" descr="Image 2"/>
          <p:cNvPicPr>
            <a:picLocks noChangeAspect="1"/>
          </p:cNvPicPr>
          <p:nvPr/>
        </p:nvPicPr>
        <p:blipFill>
          <a:blip r:embed="rId5">
            <a:extLst/>
          </a:blip>
          <a:stretch>
            <a:fillRect/>
          </a:stretch>
        </p:blipFill>
        <p:spPr>
          <a:xfrm>
            <a:off x="14351648" y="78881"/>
            <a:ext cx="9720000" cy="2191062"/>
          </a:xfrm>
          <a:prstGeom prst="rect">
            <a:avLst/>
          </a:prstGeom>
          <a:ln w="12700">
            <a:miter lim="400000"/>
          </a:ln>
        </p:spPr>
      </p:pic>
      <p:pic>
        <p:nvPicPr>
          <p:cNvPr id="79" name="Image 8" descr="Image 8"/>
          <p:cNvPicPr>
            <a:picLocks noChangeAspect="1"/>
          </p:cNvPicPr>
          <p:nvPr/>
        </p:nvPicPr>
        <p:blipFill>
          <a:blip r:embed="rId6">
            <a:extLst/>
          </a:blip>
          <a:stretch>
            <a:fillRect/>
          </a:stretch>
        </p:blipFill>
        <p:spPr>
          <a:xfrm>
            <a:off x="2777187" y="8129234"/>
            <a:ext cx="9720000" cy="2048824"/>
          </a:xfrm>
          <a:prstGeom prst="rect">
            <a:avLst/>
          </a:prstGeom>
          <a:ln w="12700">
            <a:miter lim="400000"/>
          </a:ln>
        </p:spPr>
      </p:pic>
      <p:sp>
        <p:nvSpPr>
          <p:cNvPr id="80"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2973930" y="10162337"/>
            <a:ext cx="9879254" cy="34721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spcBef>
                <a:spcPts val="2000"/>
              </a:spcBef>
              <a:defRPr sz="3100">
                <a:latin typeface="Tahoma"/>
                <a:ea typeface="Tahoma"/>
                <a:cs typeface="Tahoma"/>
                <a:sym typeface="Tahoma"/>
              </a:defRPr>
            </a:lvl1pPr>
          </a:lstStyle>
          <a:p>
            <a:pPr/>
            <a:r>
              <a:t>La variable VALUE qui renseigne sur la valeur de la propriété présente une distribution asymétrique à gauche avec un étalement vers la droite caractéristique d’une forte dispersion de la variable à en juger la valeur du coefficient de covariation (56% &gt; 50%). La moyenne est de 101776 avec 50% des client ayant un montant d’hypothèque inférieur à 89236.</a:t>
            </a:r>
          </a:p>
        </p:txBody>
      </p:sp>
      <p:pic>
        <p:nvPicPr>
          <p:cNvPr id="81" name="4 4" descr="4 4"/>
          <p:cNvPicPr>
            <a:picLocks noChangeAspect="0"/>
          </p:cNvPicPr>
          <p:nvPr/>
        </p:nvPicPr>
        <p:blipFill>
          <a:blip r:embed="rId7">
            <a:extLst/>
          </a:blip>
          <a:stretch>
            <a:fillRect/>
          </a:stretch>
        </p:blipFill>
        <p:spPr>
          <a:xfrm>
            <a:off x="-312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81"/>
                                        </p:tgtEl>
                                        <p:attrNameLst>
                                          <p:attrName>style.visibility</p:attrName>
                                        </p:attrNameLst>
                                      </p:cBhvr>
                                      <p:to>
                                        <p:strVal val="visible"/>
                                      </p:to>
                                    </p:set>
                                    <p:anim calcmode="lin" valueType="num">
                                      <p:cBhvr>
                                        <p:cTn id="7" dur="1000" fill="hold"/>
                                        <p:tgtEl>
                                          <p:spTgt spid="81"/>
                                        </p:tgtEl>
                                        <p:attrNameLst>
                                          <p:attrName>ppt_x</p:attrName>
                                        </p:attrNameLst>
                                      </p:cBhvr>
                                      <p:tavLst>
                                        <p:tav tm="0">
                                          <p:val>
                                            <p:strVal val="#ppt_x"/>
                                          </p:val>
                                        </p:tav>
                                        <p:tav tm="100000">
                                          <p:val>
                                            <p:strVal val="#ppt_x"/>
                                          </p:val>
                                        </p:tav>
                                      </p:tavLst>
                                    </p:anim>
                                    <p:anim calcmode="lin" valueType="num">
                                      <p:cBhvr>
                                        <p:cTn id="8" dur="1000" fill="hold"/>
                                        <p:tgtEl>
                                          <p:spTgt spid="8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target"/>
          <p:cNvSpPr txBox="1"/>
          <p:nvPr/>
        </p:nvSpPr>
        <p:spPr>
          <a:xfrm>
            <a:off x="2911655" y="33513"/>
            <a:ext cx="5576363" cy="9194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lnSpc>
                <a:spcPct val="140000"/>
              </a:lnSpc>
              <a:spcBef>
                <a:spcPts val="2000"/>
              </a:spcBef>
              <a:defRPr sz="4800"/>
            </a:lvl1pPr>
          </a:lstStyle>
          <a:p>
            <a:pPr/>
            <a:r>
              <a:t>Variable explicative</a:t>
            </a:r>
          </a:p>
        </p:txBody>
      </p:sp>
      <p:pic>
        <p:nvPicPr>
          <p:cNvPr id="84" name="Image 1" descr="Image 1"/>
          <p:cNvPicPr>
            <a:picLocks noChangeAspect="1"/>
          </p:cNvPicPr>
          <p:nvPr/>
        </p:nvPicPr>
        <p:blipFill>
          <a:blip r:embed="rId2">
            <a:extLst/>
          </a:blip>
          <a:stretch>
            <a:fillRect/>
          </a:stretch>
        </p:blipFill>
        <p:spPr>
          <a:xfrm>
            <a:off x="2416355" y="828318"/>
            <a:ext cx="10080003" cy="7290001"/>
          </a:xfrm>
          <a:prstGeom prst="rect">
            <a:avLst/>
          </a:prstGeom>
          <a:ln w="12700">
            <a:miter lim="400000"/>
          </a:ln>
        </p:spPr>
      </p:pic>
      <p:pic>
        <p:nvPicPr>
          <p:cNvPr id="85" name="Image 6" descr="Image 6"/>
          <p:cNvPicPr>
            <a:picLocks noChangeAspect="1"/>
          </p:cNvPicPr>
          <p:nvPr/>
        </p:nvPicPr>
        <p:blipFill>
          <a:blip r:embed="rId3">
            <a:extLst/>
          </a:blip>
          <a:stretch>
            <a:fillRect/>
          </a:stretch>
        </p:blipFill>
        <p:spPr>
          <a:xfrm>
            <a:off x="14039417" y="6400081"/>
            <a:ext cx="10080002" cy="7290001"/>
          </a:xfrm>
          <a:prstGeom prst="rect">
            <a:avLst/>
          </a:prstGeom>
          <a:ln w="12700">
            <a:miter lim="400000"/>
          </a:ln>
        </p:spPr>
      </p:pic>
      <p:pic>
        <p:nvPicPr>
          <p:cNvPr id="86" name="Image 2" descr="Image 2"/>
          <p:cNvPicPr>
            <a:picLocks noChangeAspect="1"/>
          </p:cNvPicPr>
          <p:nvPr/>
        </p:nvPicPr>
        <p:blipFill>
          <a:blip r:embed="rId4">
            <a:extLst/>
          </a:blip>
          <a:stretch>
            <a:fillRect/>
          </a:stretch>
        </p:blipFill>
        <p:spPr>
          <a:xfrm>
            <a:off x="13939969" y="78881"/>
            <a:ext cx="9400359" cy="2191062"/>
          </a:xfrm>
          <a:prstGeom prst="rect">
            <a:avLst/>
          </a:prstGeom>
          <a:ln w="12700">
            <a:miter lim="400000"/>
          </a:ln>
        </p:spPr>
      </p:pic>
      <p:pic>
        <p:nvPicPr>
          <p:cNvPr id="87" name="Image 8" descr="Image 8"/>
          <p:cNvPicPr>
            <a:picLocks noChangeAspect="1"/>
          </p:cNvPicPr>
          <p:nvPr/>
        </p:nvPicPr>
        <p:blipFill>
          <a:blip r:embed="rId5">
            <a:extLst/>
          </a:blip>
          <a:stretch>
            <a:fillRect/>
          </a:stretch>
        </p:blipFill>
        <p:spPr>
          <a:xfrm>
            <a:off x="2438410" y="8103834"/>
            <a:ext cx="9406954" cy="2048824"/>
          </a:xfrm>
          <a:prstGeom prst="rect">
            <a:avLst/>
          </a:prstGeom>
          <a:ln w="12700">
            <a:miter lim="400000"/>
          </a:ln>
        </p:spPr>
      </p:pic>
      <p:sp>
        <p:nvSpPr>
          <p:cNvPr id="88"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13853489" y="2320444"/>
            <a:ext cx="10432255" cy="36499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spcBef>
                <a:spcPts val="2000"/>
              </a:spcBef>
              <a:defRPr sz="3200">
                <a:latin typeface="Tahoma"/>
                <a:ea typeface="Tahoma"/>
                <a:cs typeface="Tahoma"/>
                <a:sym typeface="Tahoma"/>
              </a:defRPr>
            </a:lvl1pPr>
          </a:lstStyle>
          <a:p>
            <a:pPr/>
            <a:r>
              <a:t>La variable LOAN qui renseigne sur la montant du prêt demandé présente une distribution asymétrique à gauche avec un étalement vers la droite caractéristique d’une forte dispersion de la variable à en juger la valeur du coefficient de covariation (60% &gt; 50%). La moyenne est de 18608 avec 50% des client ayant un montant d’hypothèque inférieur à 16300.</a:t>
            </a:r>
          </a:p>
        </p:txBody>
      </p:sp>
      <p:sp>
        <p:nvSpPr>
          <p:cNvPr id="89"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2377031" y="10009258"/>
            <a:ext cx="10336081" cy="36499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spcBef>
                <a:spcPts val="2000"/>
              </a:spcBef>
              <a:defRPr sz="3200">
                <a:latin typeface="Tahoma"/>
                <a:ea typeface="Tahoma"/>
                <a:cs typeface="Tahoma"/>
                <a:sym typeface="Tahoma"/>
              </a:defRPr>
            </a:lvl1pPr>
          </a:lstStyle>
          <a:p>
            <a:pPr/>
            <a:r>
              <a:t>La variable DEBTINC qui renseigne sur le ratio dette sur revenu contrairement au autre variable à un dispersion assez faible bien que présentant des caractéristiques asymétrique à gauche avec un étalement vers la droite caractéristique asymétrie similaire au autre variable. En effet on peut observer une moyenne sensiblement égale à la médiane tournant autour de 34.</a:t>
            </a:r>
          </a:p>
        </p:txBody>
      </p:sp>
      <p:pic>
        <p:nvPicPr>
          <p:cNvPr id="90" name="5 5" descr="5 5"/>
          <p:cNvPicPr>
            <a:picLocks noChangeAspect="0"/>
          </p:cNvPicPr>
          <p:nvPr/>
        </p:nvPicPr>
        <p:blipFill>
          <a:blip r:embed="rId6">
            <a:extLst/>
          </a:blip>
          <a:stretch>
            <a:fillRect/>
          </a:stretch>
        </p:blipFill>
        <p:spPr>
          <a:xfrm>
            <a:off x="-312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90"/>
                                        </p:tgtEl>
                                        <p:attrNameLst>
                                          <p:attrName>style.visibility</p:attrName>
                                        </p:attrNameLst>
                                      </p:cBhvr>
                                      <p:to>
                                        <p:strVal val="visible"/>
                                      </p:to>
                                    </p:set>
                                    <p:anim calcmode="lin" valueType="num">
                                      <p:cBhvr>
                                        <p:cTn id="7" dur="1000" fill="hold"/>
                                        <p:tgtEl>
                                          <p:spTgt spid="90"/>
                                        </p:tgtEl>
                                        <p:attrNameLst>
                                          <p:attrName>ppt_x</p:attrName>
                                        </p:attrNameLst>
                                      </p:cBhvr>
                                      <p:tavLst>
                                        <p:tav tm="0">
                                          <p:val>
                                            <p:strVal val="#ppt_x"/>
                                          </p:val>
                                        </p:tav>
                                        <p:tav tm="100000">
                                          <p:val>
                                            <p:strVal val="#ppt_x"/>
                                          </p:val>
                                        </p:tav>
                                      </p:tavLst>
                                    </p:anim>
                                    <p:anim calcmode="lin" valueType="num">
                                      <p:cBhvr>
                                        <p:cTn id="8" dur="1000" fill="hold"/>
                                        <p:tgtEl>
                                          <p:spTgt spid="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target"/>
          <p:cNvSpPr txBox="1"/>
          <p:nvPr/>
        </p:nvSpPr>
        <p:spPr>
          <a:xfrm>
            <a:off x="2911655" y="33513"/>
            <a:ext cx="5576363" cy="9194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lnSpc>
                <a:spcPct val="140000"/>
              </a:lnSpc>
              <a:spcBef>
                <a:spcPts val="2000"/>
              </a:spcBef>
              <a:defRPr sz="4800"/>
            </a:lvl1pPr>
          </a:lstStyle>
          <a:p>
            <a:pPr/>
            <a:r>
              <a:t>Variable explicative</a:t>
            </a:r>
          </a:p>
        </p:txBody>
      </p:sp>
      <p:pic>
        <p:nvPicPr>
          <p:cNvPr id="93" name="Image 1" descr="Image 1"/>
          <p:cNvPicPr>
            <a:picLocks noChangeAspect="1"/>
          </p:cNvPicPr>
          <p:nvPr/>
        </p:nvPicPr>
        <p:blipFill>
          <a:blip r:embed="rId2">
            <a:extLst/>
          </a:blip>
          <a:stretch>
            <a:fillRect/>
          </a:stretch>
        </p:blipFill>
        <p:spPr>
          <a:xfrm>
            <a:off x="2771955" y="1018818"/>
            <a:ext cx="10080003" cy="7290001"/>
          </a:xfrm>
          <a:prstGeom prst="rect">
            <a:avLst/>
          </a:prstGeom>
          <a:ln w="12700">
            <a:miter lim="400000"/>
          </a:ln>
        </p:spPr>
      </p:pic>
      <p:sp>
        <p:nvSpPr>
          <p:cNvPr id="94"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1837846" y="10949835"/>
            <a:ext cx="13981327" cy="21640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1">
              <a:spcBef>
                <a:spcPts val="2000"/>
              </a:spcBef>
              <a:defRPr sz="3200">
                <a:latin typeface="Tahoma"/>
                <a:ea typeface="Tahoma"/>
                <a:cs typeface="Tahoma"/>
                <a:sym typeface="Tahoma"/>
              </a:defRPr>
            </a:pPr>
            <a:r>
              <a:t>La variable DE</a:t>
            </a:r>
            <a:r>
              <a:t>ROG</a:t>
            </a:r>
            <a:r>
              <a:t> qui renseigne sur le </a:t>
            </a:r>
            <a:r>
              <a:t>nombre de dérogations présente un mode autour de la modalité 0 avec 4527 enregistrement </a:t>
            </a:r>
            <a:r>
              <a:t>.</a:t>
            </a:r>
            <a:r>
              <a:t> on remarque que le nombre maximal de dérogation dans la base de données est de 10 et l’on à enregistré 2 client pour cette modalité</a:t>
            </a:r>
          </a:p>
        </p:txBody>
      </p:sp>
      <p:pic>
        <p:nvPicPr>
          <p:cNvPr id="95" name="IMG_0485.jpeg" descr="IMG_0485.jpeg"/>
          <p:cNvPicPr>
            <a:picLocks noChangeAspect="1"/>
          </p:cNvPicPr>
          <p:nvPr/>
        </p:nvPicPr>
        <p:blipFill>
          <a:blip r:embed="rId3">
            <a:extLst/>
          </a:blip>
          <a:stretch>
            <a:fillRect/>
          </a:stretch>
        </p:blipFill>
        <p:spPr>
          <a:xfrm>
            <a:off x="19822404" y="11078795"/>
            <a:ext cx="4094737" cy="1940738"/>
          </a:xfrm>
          <a:prstGeom prst="rect">
            <a:avLst/>
          </a:prstGeom>
          <a:ln w="12700">
            <a:miter lim="400000"/>
          </a:ln>
        </p:spPr>
      </p:pic>
      <p:pic>
        <p:nvPicPr>
          <p:cNvPr id="96" name="IMG_0547.jpeg" descr="IMG_0547.jpeg"/>
          <p:cNvPicPr>
            <a:picLocks noChangeAspect="1"/>
          </p:cNvPicPr>
          <p:nvPr/>
        </p:nvPicPr>
        <p:blipFill>
          <a:blip r:embed="rId4">
            <a:extLst/>
          </a:blip>
          <a:stretch>
            <a:fillRect/>
          </a:stretch>
        </p:blipFill>
        <p:spPr>
          <a:xfrm>
            <a:off x="13603698" y="505533"/>
            <a:ext cx="10172701" cy="9372601"/>
          </a:xfrm>
          <a:prstGeom prst="rect">
            <a:avLst/>
          </a:prstGeom>
          <a:ln w="12700">
            <a:miter lim="400000"/>
          </a:ln>
        </p:spPr>
      </p:pic>
      <p:pic>
        <p:nvPicPr>
          <p:cNvPr id="97" name="6 6" descr="6 6"/>
          <p:cNvPicPr>
            <a:picLocks noChangeAspect="0"/>
          </p:cNvPicPr>
          <p:nvPr/>
        </p:nvPicPr>
        <p:blipFill>
          <a:blip r:embed="rId5">
            <a:extLst/>
          </a:blip>
          <a:stretch>
            <a:fillRect/>
          </a:stretch>
        </p:blipFill>
        <p:spPr>
          <a:xfrm>
            <a:off x="-312309" y="-192716"/>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97"/>
                                        </p:tgtEl>
                                        <p:attrNameLst>
                                          <p:attrName>style.visibility</p:attrName>
                                        </p:attrNameLst>
                                      </p:cBhvr>
                                      <p:to>
                                        <p:strVal val="visible"/>
                                      </p:to>
                                    </p:set>
                                    <p:anim calcmode="lin" valueType="num">
                                      <p:cBhvr>
                                        <p:cTn id="7" dur="1000" fill="hold"/>
                                        <p:tgtEl>
                                          <p:spTgt spid="97"/>
                                        </p:tgtEl>
                                        <p:attrNameLst>
                                          <p:attrName>ppt_x</p:attrName>
                                        </p:attrNameLst>
                                      </p:cBhvr>
                                      <p:tavLst>
                                        <p:tav tm="0">
                                          <p:val>
                                            <p:strVal val="#ppt_x"/>
                                          </p:val>
                                        </p:tav>
                                        <p:tav tm="100000">
                                          <p:val>
                                            <p:strVal val="#ppt_x"/>
                                          </p:val>
                                        </p:tav>
                                      </p:tavLst>
                                    </p:anim>
                                    <p:anim calcmode="lin" valueType="num">
                                      <p:cBhvr>
                                        <p:cTn id="8" dur="1000" fill="hold"/>
                                        <p:tgtEl>
                                          <p:spTgt spid="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arget"/>
          <p:cNvSpPr txBox="1"/>
          <p:nvPr/>
        </p:nvSpPr>
        <p:spPr>
          <a:xfrm>
            <a:off x="2911655" y="33513"/>
            <a:ext cx="5576363" cy="9194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1">
              <a:lnSpc>
                <a:spcPct val="140000"/>
              </a:lnSpc>
              <a:spcBef>
                <a:spcPts val="2000"/>
              </a:spcBef>
              <a:defRPr sz="4800"/>
            </a:lvl1pPr>
          </a:lstStyle>
          <a:p>
            <a:pPr/>
            <a:r>
              <a:t>Variable explicative</a:t>
            </a:r>
          </a:p>
        </p:txBody>
      </p:sp>
      <p:pic>
        <p:nvPicPr>
          <p:cNvPr id="100" name="Image 1" descr="Image 1"/>
          <p:cNvPicPr>
            <a:picLocks noChangeAspect="1"/>
          </p:cNvPicPr>
          <p:nvPr/>
        </p:nvPicPr>
        <p:blipFill>
          <a:blip r:embed="rId2">
            <a:extLst/>
          </a:blip>
          <a:stretch>
            <a:fillRect/>
          </a:stretch>
        </p:blipFill>
        <p:spPr>
          <a:xfrm>
            <a:off x="2454457" y="1414630"/>
            <a:ext cx="14793457" cy="5340907"/>
          </a:xfrm>
          <a:prstGeom prst="rect">
            <a:avLst/>
          </a:prstGeom>
          <a:ln w="12700">
            <a:miter lim="400000"/>
          </a:ln>
        </p:spPr>
      </p:pic>
      <p:sp>
        <p:nvSpPr>
          <p:cNvPr id="101" name="entrepreneurial activities differ substantially depending on the type of organization and creativity involved. entrepreneurship ranges in scale from solo. entrepreneurial activities differ substantially depending on the type of organization and creativit"/>
          <p:cNvSpPr txBox="1"/>
          <p:nvPr/>
        </p:nvSpPr>
        <p:spPr>
          <a:xfrm>
            <a:off x="3079127" y="9449033"/>
            <a:ext cx="13834417" cy="3903943"/>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1">
              <a:spcBef>
                <a:spcPts val="2000"/>
              </a:spcBef>
              <a:defRPr sz="3200">
                <a:latin typeface="Tahoma"/>
                <a:ea typeface="Tahoma"/>
                <a:cs typeface="Tahoma"/>
                <a:sym typeface="Tahoma"/>
              </a:defRPr>
            </a:pPr>
            <a:r>
              <a:t>La variable </a:t>
            </a:r>
            <a:r>
              <a:t>NINQ</a:t>
            </a:r>
            <a:r>
              <a:t> qui renseigne sur </a:t>
            </a:r>
            <a:r>
              <a:t>nombre de demandes récentes de crédit</a:t>
            </a:r>
            <a:r>
              <a:t> présente </a:t>
            </a:r>
            <a:r>
              <a:t>quand à elle un mode en 0 avec une distribution, le nombre de demandes récentes de crédit moyen dans l’échantillon considère est de 1.18 avec une médiane de 1 aussi bien qu’étant asymétriquement distribué on peut remarque une faible dispersion de la variable (qui pour nous amener à la traiter comme une variable catégorique)</a:t>
            </a:r>
          </a:p>
        </p:txBody>
      </p:sp>
      <p:sp>
        <p:nvSpPr>
          <p:cNvPr id="102" name="Rectangle"/>
          <p:cNvSpPr/>
          <p:nvPr/>
        </p:nvSpPr>
        <p:spPr>
          <a:xfrm>
            <a:off x="18398072" y="-18368"/>
            <a:ext cx="5980563" cy="13752736"/>
          </a:xfrm>
          <a:prstGeom prst="rect">
            <a:avLst/>
          </a:prstGeom>
          <a:solidFill>
            <a:srgbClr val="D0D0D0"/>
          </a:solidFill>
          <a:ln w="12700">
            <a:miter lim="400000"/>
          </a:ln>
        </p:spPr>
        <p:txBody>
          <a:bodyPr lIns="45718" tIns="45718" rIns="45718" bIns="45718" anchor="ctr"/>
          <a:lstStyle/>
          <a:p>
            <a:pPr algn="ctr">
              <a:defRPr>
                <a:solidFill>
                  <a:srgbClr val="FFFFFF"/>
                </a:solidFill>
              </a:defRPr>
            </a:pPr>
          </a:p>
        </p:txBody>
      </p:sp>
      <p:sp>
        <p:nvSpPr>
          <p:cNvPr id="103" name="Ornement 10"/>
          <p:cNvSpPr/>
          <p:nvPr/>
        </p:nvSpPr>
        <p:spPr>
          <a:xfrm flipH="1" rot="16200000">
            <a:off x="16708955" y="4635651"/>
            <a:ext cx="9358798" cy="4444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2" y="21600"/>
                </a:moveTo>
                <a:cubicBezTo>
                  <a:pt x="9533" y="21600"/>
                  <a:pt x="11931" y="16647"/>
                  <a:pt x="14045" y="12276"/>
                </a:cubicBezTo>
                <a:cubicBezTo>
                  <a:pt x="15640" y="8980"/>
                  <a:pt x="17146" y="5866"/>
                  <a:pt x="18645" y="5866"/>
                </a:cubicBezTo>
                <a:cubicBezTo>
                  <a:pt x="19222" y="5866"/>
                  <a:pt x="20049" y="6663"/>
                  <a:pt x="20231" y="8784"/>
                </a:cubicBezTo>
                <a:cubicBezTo>
                  <a:pt x="20274" y="9719"/>
                  <a:pt x="20153" y="10130"/>
                  <a:pt x="19398" y="10574"/>
                </a:cubicBezTo>
                <a:cubicBezTo>
                  <a:pt x="18611" y="11038"/>
                  <a:pt x="18401" y="12256"/>
                  <a:pt x="18460" y="13158"/>
                </a:cubicBezTo>
                <a:cubicBezTo>
                  <a:pt x="18543" y="14433"/>
                  <a:pt x="19129" y="15432"/>
                  <a:pt x="19794" y="15432"/>
                </a:cubicBezTo>
                <a:cubicBezTo>
                  <a:pt x="20840" y="15432"/>
                  <a:pt x="21600" y="13011"/>
                  <a:pt x="21600" y="9675"/>
                </a:cubicBezTo>
                <a:cubicBezTo>
                  <a:pt x="21600" y="7118"/>
                  <a:pt x="21066" y="5555"/>
                  <a:pt x="20618" y="4694"/>
                </a:cubicBezTo>
                <a:cubicBezTo>
                  <a:pt x="20078" y="3657"/>
                  <a:pt x="19359" y="3059"/>
                  <a:pt x="18645" y="3059"/>
                </a:cubicBezTo>
                <a:cubicBezTo>
                  <a:pt x="17156" y="3059"/>
                  <a:pt x="15852" y="4921"/>
                  <a:pt x="14560" y="7366"/>
                </a:cubicBezTo>
                <a:cubicBezTo>
                  <a:pt x="14527" y="7428"/>
                  <a:pt x="14473" y="7386"/>
                  <a:pt x="14469" y="7291"/>
                </a:cubicBezTo>
                <a:cubicBezTo>
                  <a:pt x="14377" y="5500"/>
                  <a:pt x="13928" y="3575"/>
                  <a:pt x="12413" y="3575"/>
                </a:cubicBezTo>
                <a:cubicBezTo>
                  <a:pt x="10915" y="3575"/>
                  <a:pt x="9636" y="6404"/>
                  <a:pt x="9231" y="7405"/>
                </a:cubicBezTo>
                <a:cubicBezTo>
                  <a:pt x="9177" y="7537"/>
                  <a:pt x="9218" y="7741"/>
                  <a:pt x="9300" y="7753"/>
                </a:cubicBezTo>
                <a:cubicBezTo>
                  <a:pt x="9701" y="7818"/>
                  <a:pt x="10545" y="8270"/>
                  <a:pt x="10368" y="10947"/>
                </a:cubicBezTo>
                <a:cubicBezTo>
                  <a:pt x="10197" y="13525"/>
                  <a:pt x="8663" y="18448"/>
                  <a:pt x="5751" y="18448"/>
                </a:cubicBezTo>
                <a:cubicBezTo>
                  <a:pt x="2955" y="18448"/>
                  <a:pt x="1743" y="14848"/>
                  <a:pt x="1397" y="11825"/>
                </a:cubicBezTo>
                <a:cubicBezTo>
                  <a:pt x="1355" y="11358"/>
                  <a:pt x="1331" y="10886"/>
                  <a:pt x="1331" y="10414"/>
                </a:cubicBezTo>
                <a:cubicBezTo>
                  <a:pt x="1331" y="6005"/>
                  <a:pt x="2548" y="2807"/>
                  <a:pt x="4224" y="2807"/>
                </a:cubicBezTo>
                <a:cubicBezTo>
                  <a:pt x="5440" y="2807"/>
                  <a:pt x="6672" y="4139"/>
                  <a:pt x="6672" y="6687"/>
                </a:cubicBezTo>
                <a:cubicBezTo>
                  <a:pt x="6672" y="7863"/>
                  <a:pt x="6278" y="9665"/>
                  <a:pt x="5564" y="9846"/>
                </a:cubicBezTo>
                <a:cubicBezTo>
                  <a:pt x="5110" y="9961"/>
                  <a:pt x="4958" y="9753"/>
                  <a:pt x="4922" y="9686"/>
                </a:cubicBezTo>
                <a:cubicBezTo>
                  <a:pt x="4913" y="9668"/>
                  <a:pt x="4905" y="9648"/>
                  <a:pt x="4897" y="9626"/>
                </a:cubicBezTo>
                <a:cubicBezTo>
                  <a:pt x="4894" y="9617"/>
                  <a:pt x="4891" y="9605"/>
                  <a:pt x="4889" y="9597"/>
                </a:cubicBezTo>
                <a:cubicBezTo>
                  <a:pt x="4843" y="9437"/>
                  <a:pt x="4838" y="9195"/>
                  <a:pt x="4838" y="9086"/>
                </a:cubicBezTo>
                <a:cubicBezTo>
                  <a:pt x="4838" y="8893"/>
                  <a:pt x="4936" y="8660"/>
                  <a:pt x="5128" y="8389"/>
                </a:cubicBezTo>
                <a:lnTo>
                  <a:pt x="5137" y="8378"/>
                </a:lnTo>
                <a:cubicBezTo>
                  <a:pt x="5386" y="8028"/>
                  <a:pt x="5506" y="7415"/>
                  <a:pt x="5451" y="6780"/>
                </a:cubicBezTo>
                <a:cubicBezTo>
                  <a:pt x="5384" y="6022"/>
                  <a:pt x="5078" y="5369"/>
                  <a:pt x="4706" y="5191"/>
                </a:cubicBezTo>
                <a:cubicBezTo>
                  <a:pt x="4345" y="5020"/>
                  <a:pt x="3979" y="5328"/>
                  <a:pt x="3748" y="5994"/>
                </a:cubicBezTo>
                <a:cubicBezTo>
                  <a:pt x="3294" y="7310"/>
                  <a:pt x="3165" y="9509"/>
                  <a:pt x="3792" y="11196"/>
                </a:cubicBezTo>
                <a:cubicBezTo>
                  <a:pt x="3861" y="11413"/>
                  <a:pt x="3945" y="11611"/>
                  <a:pt x="4038" y="11786"/>
                </a:cubicBezTo>
                <a:cubicBezTo>
                  <a:pt x="4437" y="12530"/>
                  <a:pt x="5003" y="12814"/>
                  <a:pt x="5722" y="12632"/>
                </a:cubicBezTo>
                <a:cubicBezTo>
                  <a:pt x="6298" y="12486"/>
                  <a:pt x="6872" y="11804"/>
                  <a:pt x="7298" y="10756"/>
                </a:cubicBezTo>
                <a:cubicBezTo>
                  <a:pt x="7753" y="9638"/>
                  <a:pt x="8004" y="8194"/>
                  <a:pt x="8004" y="6691"/>
                </a:cubicBezTo>
                <a:cubicBezTo>
                  <a:pt x="8004" y="4969"/>
                  <a:pt x="7642" y="3281"/>
                  <a:pt x="7012" y="2061"/>
                </a:cubicBezTo>
                <a:cubicBezTo>
                  <a:pt x="6526" y="1122"/>
                  <a:pt x="5647" y="0"/>
                  <a:pt x="4222" y="0"/>
                </a:cubicBezTo>
                <a:cubicBezTo>
                  <a:pt x="3044" y="0"/>
                  <a:pt x="1966" y="1071"/>
                  <a:pt x="1185" y="3013"/>
                </a:cubicBezTo>
                <a:cubicBezTo>
                  <a:pt x="421" y="4918"/>
                  <a:pt x="0" y="7546"/>
                  <a:pt x="0" y="10418"/>
                </a:cubicBezTo>
                <a:cubicBezTo>
                  <a:pt x="0" y="13283"/>
                  <a:pt x="587" y="16093"/>
                  <a:pt x="1610" y="18125"/>
                </a:cubicBezTo>
                <a:cubicBezTo>
                  <a:pt x="2409" y="19711"/>
                  <a:pt x="3857" y="21600"/>
                  <a:pt x="6222" y="21600"/>
                </a:cubicBezTo>
                <a:close/>
                <a:moveTo>
                  <a:pt x="10751" y="15179"/>
                </a:moveTo>
                <a:cubicBezTo>
                  <a:pt x="10720" y="15234"/>
                  <a:pt x="10677" y="15153"/>
                  <a:pt x="10700" y="15083"/>
                </a:cubicBezTo>
                <a:cubicBezTo>
                  <a:pt x="11636" y="12277"/>
                  <a:pt x="11919" y="9379"/>
                  <a:pt x="11092" y="7408"/>
                </a:cubicBezTo>
                <a:cubicBezTo>
                  <a:pt x="11060" y="7332"/>
                  <a:pt x="11062" y="7219"/>
                  <a:pt x="11099" y="7153"/>
                </a:cubicBezTo>
                <a:cubicBezTo>
                  <a:pt x="11263" y="6854"/>
                  <a:pt x="11727" y="6122"/>
                  <a:pt x="12334" y="6122"/>
                </a:cubicBezTo>
                <a:cubicBezTo>
                  <a:pt x="13096" y="6122"/>
                  <a:pt x="13370" y="7034"/>
                  <a:pt x="13196" y="8762"/>
                </a:cubicBezTo>
                <a:cubicBezTo>
                  <a:pt x="12974" y="10976"/>
                  <a:pt x="12055" y="12889"/>
                  <a:pt x="10751" y="15179"/>
                </a:cubicBezTo>
                <a:close/>
              </a:path>
            </a:pathLst>
          </a:custGeom>
          <a:solidFill>
            <a:srgbClr val="535353"/>
          </a:solidFill>
          <a:ln w="25400">
            <a:solidFill>
              <a:srgbClr val="535353"/>
            </a:solidFill>
          </a:ln>
        </p:spPr>
        <p:txBody>
          <a:bodyPr lIns="45718" tIns="45718" rIns="45718" bIns="45718" anchor="ctr"/>
          <a:lstStyle/>
          <a:p>
            <a:pPr/>
          </a:p>
        </p:txBody>
      </p:sp>
      <p:pic>
        <p:nvPicPr>
          <p:cNvPr id="104" name="IMG_0549.jpeg" descr="IMG_0549.jpeg"/>
          <p:cNvPicPr>
            <a:picLocks noChangeAspect="1"/>
          </p:cNvPicPr>
          <p:nvPr/>
        </p:nvPicPr>
        <p:blipFill>
          <a:blip r:embed="rId3">
            <a:extLst/>
          </a:blip>
          <a:stretch>
            <a:fillRect/>
          </a:stretch>
        </p:blipFill>
        <p:spPr>
          <a:xfrm>
            <a:off x="3069887" y="7022784"/>
            <a:ext cx="8636001" cy="2159001"/>
          </a:xfrm>
          <a:prstGeom prst="rect">
            <a:avLst/>
          </a:prstGeom>
          <a:ln w="12700">
            <a:miter lim="400000"/>
          </a:ln>
        </p:spPr>
      </p:pic>
      <p:pic>
        <p:nvPicPr>
          <p:cNvPr id="105" name="7 7" descr="7 7"/>
          <p:cNvPicPr>
            <a:picLocks noChangeAspect="0"/>
          </p:cNvPicPr>
          <p:nvPr/>
        </p:nvPicPr>
        <p:blipFill>
          <a:blip r:embed="rId4">
            <a:extLst/>
          </a:blip>
          <a:stretch>
            <a:fillRect/>
          </a:stretch>
        </p:blipFill>
        <p:spPr>
          <a:xfrm>
            <a:off x="-562234" y="-248255"/>
            <a:ext cx="2711279" cy="286004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05"/>
                                        </p:tgtEl>
                                        <p:attrNameLst>
                                          <p:attrName>style.visibility</p:attrName>
                                        </p:attrNameLst>
                                      </p:cBhvr>
                                      <p:to>
                                        <p:strVal val="visible"/>
                                      </p:to>
                                    </p:set>
                                    <p:anim calcmode="lin" valueType="num">
                                      <p:cBhvr>
                                        <p:cTn id="7" dur="1000" fill="hold"/>
                                        <p:tgtEl>
                                          <p:spTgt spid="105"/>
                                        </p:tgtEl>
                                        <p:attrNameLst>
                                          <p:attrName>ppt_x</p:attrName>
                                        </p:attrNameLst>
                                      </p:cBhvr>
                                      <p:tavLst>
                                        <p:tav tm="0">
                                          <p:val>
                                            <p:strVal val="#ppt_x"/>
                                          </p:val>
                                        </p:tav>
                                        <p:tav tm="100000">
                                          <p:val>
                                            <p:strVal val="#ppt_x"/>
                                          </p:val>
                                        </p:tav>
                                      </p:tavLst>
                                    </p:anim>
                                    <p:anim calcmode="lin" valueType="num">
                                      <p:cBhvr>
                                        <p:cTn id="8" dur="1000" fill="hold"/>
                                        <p:tgtEl>
                                          <p:spTgt spid="10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Lucida Grande"/>
        <a:ea typeface="Lucida Grande"/>
        <a:cs typeface="Lucida Grand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Lucida Grande"/>
        <a:ea typeface="Lucida Grande"/>
        <a:cs typeface="Lucida Grand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82889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